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6185" autoAdjust="0"/>
  </p:normalViewPr>
  <p:slideViewPr>
    <p:cSldViewPr snapToGrid="0" snapToObjects="1">
      <p:cViewPr varScale="1">
        <p:scale>
          <a:sx n="81" d="100"/>
          <a:sy n="81" d="100"/>
        </p:scale>
        <p:origin x="-266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defRPr sz="1200" b="0" i="0" u="none" strike="noStrike" cap="none">
                <a:solidFill>
                  <a:schemeClr val="dk1"/>
                </a:solidFill>
                <a:latin typeface="Arial"/>
                <a:ea typeface="Arial"/>
                <a:cs typeface="Arial"/>
                <a:sym typeface="Arial"/>
              </a:defRPr>
            </a:lvl2pPr>
            <a:lvl3pPr marL="914400" marR="0" lvl="2" indent="0" algn="l" rtl="0">
              <a:spcBef>
                <a:spcPts val="360"/>
              </a:spcBef>
              <a:spcAft>
                <a:spcPts val="0"/>
              </a:spcAft>
              <a:defRPr sz="1200" b="0" i="0" u="none" strike="noStrike" cap="none">
                <a:solidFill>
                  <a:schemeClr val="dk1"/>
                </a:solidFill>
                <a:latin typeface="Arial"/>
                <a:ea typeface="Arial"/>
                <a:cs typeface="Arial"/>
                <a:sym typeface="Arial"/>
              </a:defRPr>
            </a:lvl3pPr>
            <a:lvl4pPr marL="1371600" marR="0" lvl="3" indent="0" algn="l" rtl="0">
              <a:spcBef>
                <a:spcPts val="360"/>
              </a:spcBef>
              <a:spcAft>
                <a:spcPts val="0"/>
              </a:spcAft>
              <a:defRPr sz="1200" b="0" i="0" u="none" strike="noStrike" cap="none">
                <a:solidFill>
                  <a:schemeClr val="dk1"/>
                </a:solidFill>
                <a:latin typeface="Arial"/>
                <a:ea typeface="Arial"/>
                <a:cs typeface="Arial"/>
                <a:sym typeface="Arial"/>
              </a:defRPr>
            </a:lvl4pPr>
            <a:lvl5pPr marL="1828800" marR="0" lvl="4" indent="0" algn="l" rtl="0">
              <a:spcBef>
                <a:spcPts val="360"/>
              </a:spcBef>
              <a:spcAft>
                <a:spcPts val="0"/>
              </a:spcAft>
              <a:defRPr sz="1200" b="0" i="0" u="none" strike="noStrike" cap="none">
                <a:solidFill>
                  <a:schemeClr val="dk1"/>
                </a:solidFill>
                <a:latin typeface="Arial"/>
                <a:ea typeface="Arial"/>
                <a:cs typeface="Arial"/>
                <a:sym typeface="Arial"/>
              </a:defRPr>
            </a:lvl5pPr>
            <a:lvl6pPr marL="2286000" marR="0" lvl="5" indent="0" algn="l" rtl="0">
              <a:spcBef>
                <a:spcPts val="0"/>
              </a:spcBef>
              <a:defRPr sz="1200" b="0" i="0" u="none" strike="noStrike" cap="none">
                <a:solidFill>
                  <a:schemeClr val="dk1"/>
                </a:solidFill>
                <a:latin typeface="Calibri"/>
                <a:ea typeface="Calibri"/>
                <a:cs typeface="Calibri"/>
                <a:sym typeface="Calibri"/>
              </a:defRPr>
            </a:lvl6pPr>
            <a:lvl7pPr marL="2743200" marR="0" lvl="6" indent="0" algn="l" rtl="0">
              <a:spcBef>
                <a:spcPts val="0"/>
              </a:spcBef>
              <a:defRPr sz="1200" b="0" i="0" u="none" strike="noStrike" cap="none">
                <a:solidFill>
                  <a:schemeClr val="dk1"/>
                </a:solidFill>
                <a:latin typeface="Calibri"/>
                <a:ea typeface="Calibri"/>
                <a:cs typeface="Calibri"/>
                <a:sym typeface="Calibri"/>
              </a:defRPr>
            </a:lvl7pPr>
            <a:lvl8pPr marL="3200400" marR="0" lvl="7" indent="0" algn="l" rtl="0">
              <a:spcBef>
                <a:spcPts val="0"/>
              </a:spcBef>
              <a:defRPr sz="1200" b="0" i="0" u="none" strike="noStrike" cap="none">
                <a:solidFill>
                  <a:schemeClr val="dk1"/>
                </a:solidFill>
                <a:latin typeface="Calibri"/>
                <a:ea typeface="Calibri"/>
                <a:cs typeface="Calibri"/>
                <a:sym typeface="Calibri"/>
              </a:defRPr>
            </a:lvl8pPr>
            <a:lvl9pPr marL="3657600" marR="0" lvl="8" indent="0" algn="l" rtl="0">
              <a:spcBef>
                <a:spcPts val="0"/>
              </a:spcBef>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0592162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rtl="0">
              <a:spcBef>
                <a:spcPts val="0"/>
              </a:spcBef>
              <a:buFont typeface="Arial"/>
              <a:buChar char="•"/>
            </a:pPr>
            <a:r>
              <a:rPr lang="en-US" dirty="0"/>
              <a:t>For more information on the material presented in the notes, see the References section.</a:t>
            </a:r>
          </a:p>
          <a:p>
            <a:pPr marL="171450" lvl="0" indent="-171450" rtl="0">
              <a:spcBef>
                <a:spcPts val="0"/>
              </a:spcBef>
              <a:buFont typeface="Arial"/>
              <a:buChar char="•"/>
            </a:pPr>
            <a:endParaRPr dirty="0"/>
          </a:p>
          <a:p>
            <a:pPr marL="171450" lvl="0" indent="-171450" rtl="0">
              <a:spcBef>
                <a:spcPts val="0"/>
              </a:spcBef>
              <a:buFont typeface="Arial"/>
              <a:buChar char="•"/>
            </a:pPr>
            <a:r>
              <a:rPr lang="en-US" dirty="0"/>
              <a:t>Note that </a:t>
            </a:r>
            <a:r>
              <a:rPr lang="en-US" dirty="0" err="1"/>
              <a:t>ethnomedicine</a:t>
            </a:r>
            <a:r>
              <a:rPr lang="en-US" dirty="0"/>
              <a:t> is used two different ways:</a:t>
            </a:r>
          </a:p>
          <a:p>
            <a:pPr marL="628650" lvl="1" indent="-171450" rtl="0">
              <a:spcBef>
                <a:spcPts val="0"/>
              </a:spcBef>
              <a:buFont typeface="Arial"/>
              <a:buChar char="•"/>
            </a:pPr>
            <a:r>
              <a:rPr lang="en-US" dirty="0">
                <a:solidFill>
                  <a:srgbClr val="3B3E41"/>
                </a:solidFill>
                <a:highlight>
                  <a:srgbClr val="FFFFFF"/>
                </a:highlight>
              </a:rPr>
              <a:t>the comparative study of how different cultures view disease and how they treat or prevent it;</a:t>
            </a:r>
          </a:p>
          <a:p>
            <a:pPr marL="628650" lvl="1" indent="-171450" rtl="0">
              <a:spcBef>
                <a:spcPts val="0"/>
              </a:spcBef>
              <a:buFont typeface="Arial"/>
              <a:buChar char="•"/>
            </a:pPr>
            <a:r>
              <a:rPr lang="en-US" i="1" dirty="0">
                <a:solidFill>
                  <a:srgbClr val="3B3E41"/>
                </a:solidFill>
                <a:highlight>
                  <a:srgbClr val="FFFFFF"/>
                </a:highlight>
              </a:rPr>
              <a:t>also</a:t>
            </a:r>
            <a:r>
              <a:rPr lang="en-US" dirty="0">
                <a:solidFill>
                  <a:srgbClr val="3B3E41"/>
                </a:solidFill>
                <a:highlight>
                  <a:srgbClr val="FFFFFF"/>
                </a:highlight>
              </a:rPr>
              <a:t> </a:t>
            </a:r>
            <a:r>
              <a:rPr lang="en-US" b="1" dirty="0">
                <a:solidFill>
                  <a:srgbClr val="3B3E41"/>
                </a:solidFill>
                <a:highlight>
                  <a:srgbClr val="FFFFFF"/>
                </a:highlight>
              </a:rPr>
              <a:t>:</a:t>
            </a:r>
            <a:r>
              <a:rPr lang="en-US" dirty="0">
                <a:solidFill>
                  <a:srgbClr val="3B3E41"/>
                </a:solidFill>
                <a:highlight>
                  <a:srgbClr val="FFFFFF"/>
                </a:highlight>
              </a:rPr>
              <a:t>  the medical beliefs and practices of indigenous cultures</a:t>
            </a:r>
            <a:r>
              <a:rPr lang="en-US" dirty="0"/>
              <a:t>. We will use the latter definition.</a:t>
            </a:r>
          </a:p>
          <a:p>
            <a:pPr marL="1085850" lvl="2" indent="-171450" rtl="0">
              <a:spcBef>
                <a:spcPts val="0"/>
              </a:spcBef>
              <a:buFont typeface="Arial"/>
              <a:buChar char="•"/>
            </a:pPr>
            <a:r>
              <a:rPr lang="en-US" dirty="0"/>
              <a:t>(Resource: Merriam Webster Dictionary)</a:t>
            </a:r>
          </a:p>
          <a:p>
            <a:pPr lvl="0" rtl="0">
              <a:spcBef>
                <a:spcPts val="0"/>
              </a:spcBef>
              <a:buNone/>
            </a:pPr>
            <a:endParaRPr dirty="0"/>
          </a:p>
          <a:p>
            <a:pPr lvl="0">
              <a:spcBef>
                <a:spcPts val="0"/>
              </a:spcBef>
              <a:buNone/>
            </a:pPr>
            <a:endParaRPr dirty="0"/>
          </a:p>
        </p:txBody>
      </p:sp>
      <p:sp>
        <p:nvSpPr>
          <p:cNvPr id="59" name="Shape 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
        <p:nvSpPr>
          <p:cNvPr id="117" name="Shape 1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2100" rtl="0">
              <a:lnSpc>
                <a:spcPct val="100000"/>
              </a:lnSpc>
              <a:spcBef>
                <a:spcPts val="0"/>
              </a:spcBef>
              <a:buSzPct val="90909"/>
              <a:buFont typeface="Arial"/>
              <a:buChar char="•"/>
            </a:pPr>
            <a:r>
              <a:rPr lang="en-US" sz="1100" dirty="0">
                <a:solidFill>
                  <a:srgbClr val="252525"/>
                </a:solidFill>
              </a:rPr>
              <a:t>Ask students to contribute </a:t>
            </a:r>
            <a:r>
              <a:rPr lang="en-US" sz="1100" dirty="0" err="1">
                <a:solidFill>
                  <a:srgbClr val="252525"/>
                </a:solidFill>
              </a:rPr>
              <a:t>ethnomedicine</a:t>
            </a:r>
            <a:r>
              <a:rPr lang="en-US" sz="1100" dirty="0">
                <a:solidFill>
                  <a:srgbClr val="252525"/>
                </a:solidFill>
              </a:rPr>
              <a:t> or traditional practices they are aware of in their community.   </a:t>
            </a:r>
            <a:endParaRPr lang="en-US" sz="1100" dirty="0" smtClean="0">
              <a:solidFill>
                <a:srgbClr val="252525"/>
              </a:solidFill>
            </a:endParaRPr>
          </a:p>
          <a:p>
            <a:pPr marL="457200" lvl="0" indent="-292100" rtl="0">
              <a:lnSpc>
                <a:spcPct val="100000"/>
              </a:lnSpc>
              <a:spcBef>
                <a:spcPts val="0"/>
              </a:spcBef>
              <a:buSzPct val="90909"/>
              <a:buFont typeface="Arial"/>
              <a:buChar char="•"/>
            </a:pPr>
            <a:endParaRPr lang="en-US" sz="1100" dirty="0">
              <a:solidFill>
                <a:srgbClr val="252525"/>
              </a:solidFill>
            </a:endParaRPr>
          </a:p>
          <a:p>
            <a:pPr marL="457200" lvl="0" indent="-298450" rtl="0">
              <a:lnSpc>
                <a:spcPct val="100000"/>
              </a:lnSpc>
              <a:spcBef>
                <a:spcPts val="0"/>
              </a:spcBef>
              <a:buClr>
                <a:srgbClr val="252525"/>
              </a:buClr>
              <a:buSzPct val="100000"/>
              <a:buFont typeface="Arial"/>
              <a:buChar char="•"/>
            </a:pPr>
            <a:r>
              <a:rPr lang="en-US" sz="1100" dirty="0">
                <a:solidFill>
                  <a:srgbClr val="252525"/>
                </a:solidFill>
              </a:rPr>
              <a:t>Background information on </a:t>
            </a:r>
            <a:r>
              <a:rPr lang="en-US" sz="1100" dirty="0" err="1">
                <a:solidFill>
                  <a:srgbClr val="252525"/>
                </a:solidFill>
              </a:rPr>
              <a:t>Karanga</a:t>
            </a:r>
            <a:r>
              <a:rPr lang="en-US" sz="1100" dirty="0">
                <a:solidFill>
                  <a:srgbClr val="252525"/>
                </a:solidFill>
              </a:rPr>
              <a:t> </a:t>
            </a:r>
            <a:r>
              <a:rPr lang="en-US" sz="1100" dirty="0" err="1">
                <a:solidFill>
                  <a:srgbClr val="252525"/>
                </a:solidFill>
              </a:rPr>
              <a:t>ethnomedicine</a:t>
            </a:r>
            <a:r>
              <a:rPr lang="en-US" sz="1100" dirty="0">
                <a:solidFill>
                  <a:srgbClr val="252525"/>
                </a:solidFill>
              </a:rPr>
              <a:t> practices: </a:t>
            </a:r>
          </a:p>
          <a:p>
            <a:pPr marL="914400" lvl="1" indent="-298450" rtl="0">
              <a:lnSpc>
                <a:spcPct val="100000"/>
              </a:lnSpc>
              <a:spcBef>
                <a:spcPts val="0"/>
              </a:spcBef>
              <a:buClr>
                <a:srgbClr val="252525"/>
              </a:buClr>
              <a:buSzPct val="100000"/>
              <a:buFont typeface="Arial"/>
              <a:buChar char="•"/>
            </a:pPr>
            <a:r>
              <a:rPr lang="en-US" sz="1100" dirty="0">
                <a:solidFill>
                  <a:srgbClr val="252525"/>
                </a:solidFill>
              </a:rPr>
              <a:t>The </a:t>
            </a:r>
            <a:r>
              <a:rPr lang="en-US" sz="1100" dirty="0" err="1">
                <a:solidFill>
                  <a:srgbClr val="252525"/>
                </a:solidFill>
              </a:rPr>
              <a:t>Karanga</a:t>
            </a:r>
            <a:r>
              <a:rPr lang="en-US" sz="1100" dirty="0">
                <a:solidFill>
                  <a:srgbClr val="252525"/>
                </a:solidFill>
              </a:rPr>
              <a:t> are a group of Shona speaking people in the Southern part of Zimbabwe </a:t>
            </a:r>
          </a:p>
          <a:p>
            <a:pPr marL="914400" lvl="1" indent="-298450" rtl="0">
              <a:lnSpc>
                <a:spcPct val="100000"/>
              </a:lnSpc>
              <a:spcBef>
                <a:spcPts val="0"/>
              </a:spcBef>
              <a:buClr>
                <a:srgbClr val="252525"/>
              </a:buClr>
              <a:buSzPct val="100000"/>
              <a:buFont typeface="Arial"/>
              <a:buChar char="•"/>
            </a:pPr>
            <a:r>
              <a:rPr lang="en-US" sz="1100" dirty="0"/>
              <a:t>The </a:t>
            </a:r>
            <a:r>
              <a:rPr lang="en-US" sz="1100" dirty="0" err="1"/>
              <a:t>Karanga</a:t>
            </a:r>
            <a:r>
              <a:rPr lang="en-US" sz="1100" dirty="0"/>
              <a:t> have a system of therapy and prevention of chronic illness and disease that entails communication with guardian spiritual entities. This manifest itself in the treatments administered by medical practitioners as well as experienced elders, such as herbal treatments, extractions, and exorcisms.</a:t>
            </a:r>
          </a:p>
          <a:p>
            <a:pPr marL="914400" lvl="1" indent="-298450" rtl="0">
              <a:lnSpc>
                <a:spcPct val="100000"/>
              </a:lnSpc>
              <a:spcBef>
                <a:spcPts val="0"/>
              </a:spcBef>
              <a:buClr>
                <a:srgbClr val="252525"/>
              </a:buClr>
              <a:buSzPct val="100000"/>
              <a:buFont typeface="Arial"/>
              <a:buChar char="•"/>
            </a:pPr>
            <a:r>
              <a:rPr lang="en-US" sz="1100" dirty="0"/>
              <a:t>The overriding aim of this system is to cure illness and disease and restore health. </a:t>
            </a:r>
          </a:p>
          <a:p>
            <a:pPr marL="914400" lvl="1" indent="-298450" rtl="0">
              <a:lnSpc>
                <a:spcPct val="100000"/>
              </a:lnSpc>
              <a:spcBef>
                <a:spcPts val="0"/>
              </a:spcBef>
              <a:buClr>
                <a:srgbClr val="252525"/>
              </a:buClr>
              <a:buSzPct val="100000"/>
              <a:buFont typeface="Arial"/>
              <a:buChar char="•"/>
            </a:pPr>
            <a:r>
              <a:rPr lang="en-US" sz="1100" dirty="0"/>
              <a:t>Within this system of healing, the individual is not left alone to fend for his or her own life. Group-participation is involved and it facilitates the process of treatment. </a:t>
            </a:r>
          </a:p>
          <a:p>
            <a:pPr marL="914400" lvl="1" indent="-298450" rtl="0">
              <a:lnSpc>
                <a:spcPct val="100000"/>
              </a:lnSpc>
              <a:spcBef>
                <a:spcPts val="0"/>
              </a:spcBef>
              <a:buClr>
                <a:srgbClr val="252525"/>
              </a:buClr>
              <a:buSzPct val="100000"/>
              <a:buFont typeface="Arial"/>
              <a:buChar char="•"/>
            </a:pPr>
            <a:r>
              <a:rPr lang="en-US" sz="1100" dirty="0"/>
              <a:t>In the event of chronic illness and disease, the </a:t>
            </a:r>
            <a:r>
              <a:rPr lang="en-US" sz="1100" dirty="0" err="1"/>
              <a:t>Karanga</a:t>
            </a:r>
            <a:r>
              <a:rPr lang="en-US" sz="1100" dirty="0"/>
              <a:t> pursue what </a:t>
            </a:r>
            <a:r>
              <a:rPr lang="en-US" sz="1100" dirty="0" err="1"/>
              <a:t>C.J.Bleeker</a:t>
            </a:r>
            <a:r>
              <a:rPr lang="en-US" sz="1100" dirty="0"/>
              <a:t> calls, “the holy action” that entail invoking spirits, sacrifice </a:t>
            </a:r>
            <a:r>
              <a:rPr lang="en-US" sz="1100" dirty="0" err="1"/>
              <a:t>etc</a:t>
            </a:r>
            <a:r>
              <a:rPr lang="en-US" sz="1100" dirty="0"/>
              <a:t> in quest for health restoration. Such actions amount to an invocation of spirits who, the </a:t>
            </a:r>
            <a:r>
              <a:rPr lang="en-US" sz="1100" dirty="0" err="1"/>
              <a:t>Karanga</a:t>
            </a:r>
            <a:r>
              <a:rPr lang="en-US" sz="1100" dirty="0"/>
              <a:t> believe, are instrumental in establishing </a:t>
            </a:r>
            <a:r>
              <a:rPr lang="en-US" sz="1100" dirty="0" smtClean="0"/>
              <a:t>favorable </a:t>
            </a:r>
            <a:r>
              <a:rPr lang="en-US" sz="1100" dirty="0"/>
              <a:t>conditions so that peace and stability prevail. </a:t>
            </a:r>
          </a:p>
          <a:p>
            <a:pPr marL="1371600" lvl="2" indent="-298450" rtl="0">
              <a:lnSpc>
                <a:spcPct val="100000"/>
              </a:lnSpc>
              <a:spcBef>
                <a:spcPts val="0"/>
              </a:spcBef>
              <a:buClr>
                <a:srgbClr val="252525"/>
              </a:buClr>
              <a:buSzPct val="100000"/>
              <a:buFont typeface="Arial"/>
              <a:buChar char="•"/>
            </a:pPr>
            <a:r>
              <a:rPr lang="en-US" sz="1100" dirty="0"/>
              <a:t>(Source: “</a:t>
            </a:r>
            <a:r>
              <a:rPr lang="en-US" sz="1100" dirty="0" err="1"/>
              <a:t>Karanga</a:t>
            </a:r>
            <a:r>
              <a:rPr lang="en-US" sz="1100" dirty="0"/>
              <a:t> Traditional Medicine and Healing,” see references.)</a:t>
            </a:r>
          </a:p>
          <a:p>
            <a:pPr marL="171450" lvl="0" indent="-171450" rtl="0">
              <a:lnSpc>
                <a:spcPct val="100000"/>
              </a:lnSpc>
              <a:spcBef>
                <a:spcPts val="0"/>
              </a:spcBef>
              <a:buFont typeface="Arial"/>
              <a:buChar char="•"/>
            </a:pPr>
            <a:endParaRPr sz="1100" dirty="0"/>
          </a:p>
          <a:p>
            <a:pPr marL="457200" lvl="0" indent="-298450" rtl="0">
              <a:lnSpc>
                <a:spcPct val="100000"/>
              </a:lnSpc>
              <a:spcBef>
                <a:spcPts val="0"/>
              </a:spcBef>
              <a:buSzPct val="100000"/>
              <a:buFont typeface="Arial"/>
              <a:buChar char="•"/>
            </a:pPr>
            <a:r>
              <a:rPr lang="en-US" sz="1100" dirty="0"/>
              <a:t>Another example to counter the </a:t>
            </a:r>
            <a:r>
              <a:rPr lang="en-US" sz="1100" dirty="0" err="1"/>
              <a:t>ethnomedicine</a:t>
            </a:r>
            <a:r>
              <a:rPr lang="en-US" sz="1100" dirty="0"/>
              <a:t> practices of the </a:t>
            </a:r>
            <a:r>
              <a:rPr lang="en-US" sz="1100" dirty="0" err="1"/>
              <a:t>Karanga</a:t>
            </a:r>
            <a:r>
              <a:rPr lang="en-US" sz="1100" dirty="0"/>
              <a:t>, you may want to emphasize that Western Biomedicine is also a </a:t>
            </a:r>
            <a:r>
              <a:rPr lang="en-US" sz="1100" dirty="0" err="1"/>
              <a:t>ethnomedical</a:t>
            </a:r>
            <a:r>
              <a:rPr lang="en-US" sz="1100" dirty="0"/>
              <a:t> system; it is a cultural system bound to western values. </a:t>
            </a:r>
          </a:p>
          <a:p>
            <a:pPr marL="914400" lvl="1" indent="-298450" rtl="0">
              <a:lnSpc>
                <a:spcPct val="100000"/>
              </a:lnSpc>
              <a:spcBef>
                <a:spcPts val="0"/>
              </a:spcBef>
              <a:buSzPct val="100000"/>
              <a:buFont typeface="Arial"/>
              <a:buChar char="•"/>
            </a:pPr>
            <a:r>
              <a:rPr lang="en-US" sz="1100" b="1" dirty="0"/>
              <a:t>Western Biomedicine:</a:t>
            </a:r>
            <a:r>
              <a:rPr lang="en-US" sz="1100" dirty="0"/>
              <a:t> A healing approach based on modern western medicine that emphasizes technology in diagnosing and treating health problems related to the human body. </a:t>
            </a:r>
            <a:endParaRPr lang="en-US" sz="1100" dirty="0" smtClean="0"/>
          </a:p>
          <a:p>
            <a:pPr marL="914400" lvl="1" indent="-298450" rtl="0">
              <a:lnSpc>
                <a:spcPct val="100000"/>
              </a:lnSpc>
              <a:spcBef>
                <a:spcPts val="0"/>
              </a:spcBef>
              <a:buSzPct val="100000"/>
              <a:buFont typeface="Arial"/>
              <a:buChar char="•"/>
            </a:pPr>
            <a:endParaRPr lang="en-US" sz="1100" dirty="0"/>
          </a:p>
          <a:p>
            <a:pPr marL="457200" lvl="0" indent="-292100" rtl="0">
              <a:spcBef>
                <a:spcPts val="0"/>
              </a:spcBef>
              <a:buSzPct val="90909"/>
              <a:buFont typeface="Arial"/>
              <a:buChar char="•"/>
            </a:pPr>
            <a:r>
              <a:rPr lang="en-US" sz="1100" dirty="0">
                <a:solidFill>
                  <a:srgbClr val="000000"/>
                </a:solidFill>
              </a:rPr>
              <a:t>The photo shows a witch doctor of the Shona people near Great Zimbabwe, Zimbabwe( Hans </a:t>
            </a:r>
            <a:r>
              <a:rPr lang="en-US" sz="1100" dirty="0" err="1">
                <a:solidFill>
                  <a:srgbClr val="000000"/>
                </a:solidFill>
              </a:rPr>
              <a:t>Hillewaert</a:t>
            </a:r>
            <a:r>
              <a:rPr lang="en-US" sz="1100" dirty="0" smtClean="0">
                <a:solidFill>
                  <a:srgbClr val="000000"/>
                </a:solidFill>
              </a:rPr>
              <a:t>, 1989</a:t>
            </a:r>
            <a:r>
              <a:rPr lang="en-US" sz="1100" dirty="0">
                <a:solidFill>
                  <a:srgbClr val="000000"/>
                </a:solidFill>
              </a:rPr>
              <a:t>).</a:t>
            </a:r>
          </a:p>
          <a:p>
            <a:pPr lvl="0" rtl="0">
              <a:spcBef>
                <a:spcPts val="0"/>
              </a:spcBef>
              <a:buNone/>
            </a:pPr>
            <a:endParaRPr sz="1000" dirty="0"/>
          </a:p>
          <a:p>
            <a:pPr lvl="0" rtl="0">
              <a:spcBef>
                <a:spcPts val="0"/>
              </a:spcBef>
              <a:buNone/>
            </a:pPr>
            <a:r>
              <a:rPr lang="en-US" sz="1000" dirty="0"/>
              <a:t>Photo Courtesy of Delphi234/Creative Commons Attribution-Share Alike 4.0 International</a:t>
            </a:r>
          </a:p>
          <a:p>
            <a:pPr lvl="0">
              <a:spcBef>
                <a:spcPts val="0"/>
              </a:spcBef>
              <a:buClr>
                <a:schemeClr val="dk1"/>
              </a:buClr>
              <a:buSzPct val="110000"/>
              <a:buFont typeface="Arial"/>
              <a:buNone/>
            </a:pPr>
            <a:endParaRPr sz="1000" dirty="0"/>
          </a:p>
        </p:txBody>
      </p:sp>
      <p:sp>
        <p:nvSpPr>
          <p:cNvPr id="65" name="Shape 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a:t>The photo shows a sign for </a:t>
            </a:r>
            <a:r>
              <a:rPr lang="en-US" sz="1100" dirty="0">
                <a:solidFill>
                  <a:srgbClr val="252525"/>
                </a:solidFill>
              </a:rPr>
              <a:t>a traditional doctor in Tatum, Northwest Province, Cameroon. </a:t>
            </a:r>
            <a:endParaRPr lang="en-US" sz="1100" dirty="0" smtClean="0">
              <a:solidFill>
                <a:srgbClr val="252525"/>
              </a:solidFill>
            </a:endParaRPr>
          </a:p>
          <a:p>
            <a:pPr marL="457200" lvl="0" indent="-298450" rtl="0">
              <a:spcBef>
                <a:spcPts val="0"/>
              </a:spcBef>
              <a:buSzPct val="100000"/>
              <a:buFont typeface="Arial"/>
              <a:buChar char="•"/>
            </a:pPr>
            <a:endParaRPr lang="en-US" sz="1100" dirty="0">
              <a:solidFill>
                <a:srgbClr val="252525"/>
              </a:solidFill>
            </a:endParaRPr>
          </a:p>
          <a:p>
            <a:pPr marL="457200" lvl="0" indent="-298450" rtl="0">
              <a:spcBef>
                <a:spcPts val="0"/>
              </a:spcBef>
              <a:buSzPct val="100000"/>
              <a:buFont typeface="Arial"/>
              <a:buChar char="•"/>
            </a:pPr>
            <a:r>
              <a:rPr lang="en-US" sz="1100" dirty="0"/>
              <a:t>Information on Ethnomedicine: </a:t>
            </a:r>
          </a:p>
          <a:p>
            <a:pPr marL="914400" lvl="1" indent="-298450" rtl="0">
              <a:spcBef>
                <a:spcPts val="0"/>
              </a:spcBef>
              <a:buSzPct val="100000"/>
              <a:buFont typeface="Arial"/>
              <a:buChar char="•"/>
            </a:pPr>
            <a:r>
              <a:rPr lang="en-US" sz="1100" dirty="0"/>
              <a:t>Ethnomedicine explores the medical institutions and the manner in which people cope with illness and disease as a result of their cultural perspective.</a:t>
            </a:r>
          </a:p>
          <a:p>
            <a:pPr marL="914400" lvl="1" indent="-298450" rtl="0">
              <a:spcBef>
                <a:spcPts val="0"/>
              </a:spcBef>
              <a:buSzPct val="100000"/>
              <a:buFont typeface="Arial"/>
              <a:buChar char="•"/>
            </a:pPr>
            <a:r>
              <a:rPr lang="en-US" sz="1100" dirty="0" err="1"/>
              <a:t>Ethnomedical</a:t>
            </a:r>
            <a:r>
              <a:rPr lang="en-US" sz="1100" dirty="0"/>
              <a:t> study is a cumulative product of various fields of study, including ecology, epidemiology, and medical history. </a:t>
            </a:r>
          </a:p>
          <a:p>
            <a:pPr marL="914400" lvl="1" indent="-298450" rtl="0">
              <a:spcBef>
                <a:spcPts val="0"/>
              </a:spcBef>
              <a:buSzPct val="100000"/>
              <a:buFont typeface="Arial"/>
              <a:buChar char="•"/>
            </a:pPr>
            <a:r>
              <a:rPr lang="en-US" sz="1100" dirty="0"/>
              <a:t>An important issue </a:t>
            </a:r>
            <a:r>
              <a:rPr lang="en-US" sz="1100" dirty="0" err="1"/>
              <a:t>ethnomedicine</a:t>
            </a:r>
            <a:r>
              <a:rPr lang="en-US" sz="1100" dirty="0"/>
              <a:t> addresses is the overlap between disease and illness and how one person may distinguish between the two based on cultural influences.</a:t>
            </a:r>
          </a:p>
          <a:p>
            <a:pPr marL="914400" lvl="1" indent="-298450" rtl="0">
              <a:spcBef>
                <a:spcPts val="0"/>
              </a:spcBef>
              <a:buSzPct val="100000"/>
              <a:buFont typeface="Arial"/>
              <a:buChar char="•"/>
            </a:pPr>
            <a:r>
              <a:rPr lang="en-US" sz="1100" dirty="0"/>
              <a:t>As peoples are becoming increasingly connected and "culture" is growing on a worldwide scale, it is becoming more and more important and relevant to study the treatment and practices of other healing practices.</a:t>
            </a:r>
          </a:p>
          <a:p>
            <a:pPr marL="1371600" lvl="2" indent="-298450" rtl="0">
              <a:spcBef>
                <a:spcPts val="0"/>
              </a:spcBef>
              <a:buSzPct val="100000"/>
              <a:buFont typeface="Arial"/>
              <a:buChar char="•"/>
            </a:pPr>
            <a:r>
              <a:rPr lang="en-US" sz="1100" dirty="0"/>
              <a:t>(Source: “Ethnomedicine,” see references) </a:t>
            </a:r>
          </a:p>
          <a:p>
            <a:pPr lvl="0" rtl="0">
              <a:spcBef>
                <a:spcPts val="0"/>
              </a:spcBef>
              <a:buNone/>
            </a:pPr>
            <a:endParaRPr sz="1100" dirty="0"/>
          </a:p>
          <a:p>
            <a:pPr lvl="0" rtl="0">
              <a:spcBef>
                <a:spcPts val="0"/>
              </a:spcBef>
              <a:buNone/>
            </a:pPr>
            <a:r>
              <a:rPr lang="en-US" sz="1100" dirty="0"/>
              <a:t>Image Courtesy of </a:t>
            </a:r>
            <a:r>
              <a:rPr lang="en-US" sz="1000" dirty="0"/>
              <a:t>Adam Green/Creative Commons Attribution-Share Alike 4.0 International</a:t>
            </a:r>
          </a:p>
          <a:p>
            <a:pPr lvl="0" rtl="0">
              <a:spcBef>
                <a:spcPts val="0"/>
              </a:spcBef>
              <a:buNone/>
            </a:pPr>
            <a:endParaRPr sz="1100" dirty="0"/>
          </a:p>
          <a:p>
            <a:pPr lvl="0" rtl="0">
              <a:spcBef>
                <a:spcPts val="0"/>
              </a:spcBef>
              <a:buNone/>
            </a:pPr>
            <a:endParaRPr sz="1100" dirty="0"/>
          </a:p>
          <a:p>
            <a:pPr marR="0" lvl="0" algn="l" rtl="0">
              <a:lnSpc>
                <a:spcPct val="100000"/>
              </a:lnSpc>
              <a:spcBef>
                <a:spcPts val="360"/>
              </a:spcBef>
              <a:spcAft>
                <a:spcPts val="0"/>
              </a:spcAft>
              <a:buNone/>
            </a:pPr>
            <a:endParaRPr sz="1100" dirty="0">
              <a:solidFill>
                <a:srgbClr val="252525"/>
              </a:solidFill>
              <a:highlight>
                <a:srgbClr val="F9F9F9"/>
              </a:highlight>
            </a:endParaRPr>
          </a:p>
          <a:p>
            <a:pPr lvl="0" rtl="0">
              <a:lnSpc>
                <a:spcPct val="115000"/>
              </a:lnSpc>
              <a:spcBef>
                <a:spcPts val="0"/>
              </a:spcBef>
              <a:buNone/>
            </a:pPr>
            <a:endParaRPr sz="1000" dirty="0">
              <a:solidFill>
                <a:srgbClr val="252525"/>
              </a:solidFill>
              <a:highlight>
                <a:srgbClr val="F9F9F9"/>
              </a:highlight>
            </a:endParaRPr>
          </a:p>
          <a:p>
            <a:pPr lvl="0">
              <a:spcBef>
                <a:spcPts val="0"/>
              </a:spcBef>
              <a:buNone/>
            </a:pPr>
            <a:endParaRPr sz="1000" dirty="0"/>
          </a:p>
        </p:txBody>
      </p:sp>
      <p:sp>
        <p:nvSpPr>
          <p:cNvPr id="72" name="Shape 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a:t>Information on Emic and Etic: </a:t>
            </a:r>
          </a:p>
          <a:p>
            <a:pPr marL="914400" lvl="1" indent="-298450" rtl="0">
              <a:spcBef>
                <a:spcPts val="0"/>
              </a:spcBef>
              <a:buSzPct val="100000"/>
              <a:buFont typeface="Arial"/>
              <a:buChar char="•"/>
            </a:pPr>
            <a:r>
              <a:rPr lang="en-US" sz="1100" dirty="0"/>
              <a:t>The </a:t>
            </a:r>
            <a:r>
              <a:rPr lang="en-US" sz="1100" b="1" dirty="0"/>
              <a:t>emic </a:t>
            </a:r>
            <a:r>
              <a:rPr lang="en-US" sz="1100" dirty="0"/>
              <a:t>or inside perspective follows in the tradition of psychological studies of folk beliefs (Wundt, 1888) and in cultural anthropologists' striving to understand culture from "the native's point of view" (Malinowski, 1922). </a:t>
            </a:r>
          </a:p>
          <a:p>
            <a:pPr marL="914400" lvl="1" indent="-298450" rtl="0">
              <a:spcBef>
                <a:spcPts val="0"/>
              </a:spcBef>
              <a:buSzPct val="100000"/>
              <a:buFont typeface="Arial"/>
              <a:buChar char="•"/>
            </a:pPr>
            <a:r>
              <a:rPr lang="en-US" sz="1100" dirty="0"/>
              <a:t>The </a:t>
            </a:r>
            <a:r>
              <a:rPr lang="en-US" sz="1100" b="1" dirty="0"/>
              <a:t>etic </a:t>
            </a:r>
            <a:r>
              <a:rPr lang="en-US" sz="1100" dirty="0"/>
              <a:t>or outside perspective follows in the tradition of behaviorist psychology (Skinner, 1938) and anthropological approaches that link cultural practices to external, antecedent factors, such as economic or ecological conditions, that may not be salient to cultural insiders (Harris, 1979).” </a:t>
            </a:r>
          </a:p>
          <a:p>
            <a:pPr marL="1371600" lvl="2" indent="-298450" rtl="0">
              <a:spcBef>
                <a:spcPts val="0"/>
              </a:spcBef>
              <a:buSzPct val="100000"/>
              <a:buFont typeface="Arial"/>
              <a:buChar char="•"/>
            </a:pPr>
            <a:r>
              <a:rPr lang="en-US" sz="1100" dirty="0"/>
              <a:t>(</a:t>
            </a:r>
            <a:r>
              <a:rPr lang="en-US" sz="1100" dirty="0" err="1"/>
              <a:t>Source:“Views</a:t>
            </a:r>
            <a:r>
              <a:rPr lang="en-US" sz="1100" dirty="0"/>
              <a:t> from Inside and Outside: Integrating Emic and Etic Insights about Culture and Justice </a:t>
            </a:r>
            <a:r>
              <a:rPr lang="en-US" sz="1100" dirty="0" err="1"/>
              <a:t>Judgement</a:t>
            </a:r>
            <a:r>
              <a:rPr lang="en-US" sz="1100" dirty="0"/>
              <a:t>,” see references)</a:t>
            </a:r>
          </a:p>
          <a:p>
            <a:pPr marL="171450" lvl="0" indent="-171450">
              <a:spcBef>
                <a:spcPts val="0"/>
              </a:spcBef>
              <a:buFont typeface="Arial"/>
              <a:buChar char="•"/>
            </a:pPr>
            <a:endParaRPr dirty="0"/>
          </a:p>
        </p:txBody>
      </p:sp>
      <p:sp>
        <p:nvSpPr>
          <p:cNvPr id="80" name="Shape 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86" name="Shape 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a:t>Another example of combining emic and etic methods: </a:t>
            </a:r>
          </a:p>
          <a:p>
            <a:pPr marL="914400" lvl="0" indent="-298450" rtl="0">
              <a:spcBef>
                <a:spcPts val="0"/>
              </a:spcBef>
              <a:buSzPct val="100000"/>
              <a:buFont typeface="Arial"/>
              <a:buChar char="•"/>
            </a:pPr>
            <a:r>
              <a:rPr lang="en-US" sz="1100" dirty="0" err="1"/>
              <a:t>Ethnopharmacology</a:t>
            </a:r>
            <a:r>
              <a:rPr lang="en-US" sz="1100" dirty="0"/>
              <a:t> focuses on the understanding of local and indigenous use of medicines and therefore an emic approach is inevitable. Often, however, standard biomedical disease classifications (etic approach) are used to describe </a:t>
            </a:r>
            <a:r>
              <a:rPr lang="en-US" sz="1100"/>
              <a:t>and </a:t>
            </a:r>
            <a:r>
              <a:rPr lang="en-US" sz="1100" smtClean="0"/>
              <a:t>analyze </a:t>
            </a:r>
            <a:r>
              <a:rPr lang="en-US" sz="1100" dirty="0"/>
              <a:t>local diseases and remedies. Standard classifications might be a valid tool for cross-cultural comparisons and </a:t>
            </a:r>
            <a:r>
              <a:rPr lang="en-US" sz="1100" dirty="0" err="1"/>
              <a:t>bioprospecting</a:t>
            </a:r>
            <a:r>
              <a:rPr lang="en-US" sz="1100" dirty="0"/>
              <a:t> purposes but are not suitable to understand the local perception of disease and use of remedies.” </a:t>
            </a:r>
          </a:p>
          <a:p>
            <a:pPr marL="1371600" lvl="1" indent="-298450" rtl="0">
              <a:spcBef>
                <a:spcPts val="0"/>
              </a:spcBef>
              <a:buSzPct val="100000"/>
              <a:buFont typeface="Arial"/>
              <a:buChar char="•"/>
            </a:pPr>
            <a:r>
              <a:rPr lang="en-US" sz="1100" dirty="0"/>
              <a:t>(Source: “Classifying diseases and remedies in </a:t>
            </a:r>
            <a:r>
              <a:rPr lang="en-US" sz="1100" dirty="0" err="1"/>
              <a:t>ethnomedicine</a:t>
            </a:r>
            <a:r>
              <a:rPr lang="en-US" sz="1100" dirty="0"/>
              <a:t> and </a:t>
            </a:r>
            <a:r>
              <a:rPr lang="en-US" sz="1100" dirty="0" err="1"/>
              <a:t>ethnopharmacology</a:t>
            </a:r>
            <a:r>
              <a:rPr lang="en-US" sz="1100" dirty="0"/>
              <a:t>,” see references.) </a:t>
            </a:r>
          </a:p>
        </p:txBody>
      </p:sp>
      <p:sp>
        <p:nvSpPr>
          <p:cNvPr id="92" name="Shape 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98" name="Shape 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a:spcBef>
                <a:spcPts val="0"/>
              </a:spcBef>
              <a:buSzPct val="100000"/>
            </a:pPr>
            <a:r>
              <a:rPr lang="en-US" sz="1100"/>
              <a:t>In 1977- WHO adopted a resolution to make traditional medicine a focus of research and study; close the gap between the two systems of medicine </a:t>
            </a:r>
          </a:p>
        </p:txBody>
      </p:sp>
      <p:sp>
        <p:nvSpPr>
          <p:cNvPr id="105" name="Shape 105"/>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11" name="Shape 1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609600" y="3835135"/>
            <a:ext cx="7772400" cy="1727464"/>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13" name="Shape 13"/>
          <p:cNvSpPr txBox="1">
            <a:spLocks noGrp="1"/>
          </p:cNvSpPr>
          <p:nvPr>
            <p:ph type="subTitle" idx="1"/>
          </p:nvPr>
        </p:nvSpPr>
        <p:spPr>
          <a:xfrm>
            <a:off x="609600" y="5592087"/>
            <a:ext cx="7696199" cy="884911"/>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1" name="Shape 51"/>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53"/>
        <p:cNvGrpSpPr/>
        <p:nvPr/>
      </p:nvGrpSpPr>
      <p:grpSpPr>
        <a:xfrm>
          <a:off x="0" y="0"/>
          <a:ext cx="0" cy="0"/>
          <a:chOff x="0" y="0"/>
          <a:chExt cx="0" cy="0"/>
        </a:xfrm>
      </p:grpSpPr>
      <p:sp>
        <p:nvSpPr>
          <p:cNvPr id="54" name="Shape 54"/>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5" name="Shape 55"/>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4"/>
        <p:cNvGrpSpPr/>
        <p:nvPr/>
      </p:nvGrpSpPr>
      <p:grpSpPr>
        <a:xfrm>
          <a:off x="0" y="0"/>
          <a:ext cx="0" cy="0"/>
          <a:chOff x="0" y="0"/>
          <a:chExt cx="0" cy="0"/>
        </a:xfrm>
      </p:grpSpPr>
      <p:sp>
        <p:nvSpPr>
          <p:cNvPr id="16" name="Shape 16"/>
          <p:cNvSpPr txBox="1">
            <a:spLocks noGrp="1"/>
          </p:cNvSpPr>
          <p:nvPr>
            <p:ph type="body" idx="1"/>
          </p:nvPr>
        </p:nvSpPr>
        <p:spPr>
          <a:xfrm>
            <a:off x="457200" y="1828800"/>
            <a:ext cx="8229600" cy="4297363"/>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17" name="Shape 17"/>
          <p:cNvSpPr txBox="1">
            <a:spLocks noGrp="1"/>
          </p:cNvSpPr>
          <p:nvPr>
            <p:ph type="title"/>
          </p:nvPr>
        </p:nvSpPr>
        <p:spPr>
          <a:xfrm>
            <a:off x="457200" y="533400"/>
            <a:ext cx="8229600" cy="914400"/>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8"/>
        <p:cNvGrpSpPr/>
        <p:nvPr/>
      </p:nvGrpSpPr>
      <p:grpSpPr>
        <a:xfrm>
          <a:off x="0" y="0"/>
          <a:ext cx="0" cy="0"/>
          <a:chOff x="0" y="0"/>
          <a:chExt cx="0" cy="0"/>
        </a:xfrm>
      </p:grpSpPr>
      <p:sp>
        <p:nvSpPr>
          <p:cNvPr id="19" name="Shape 19"/>
          <p:cNvSpPr/>
          <p:nvPr/>
        </p:nvSpPr>
        <p:spPr>
          <a:xfrm>
            <a:off x="0" y="2819400"/>
            <a:ext cx="9144000" cy="2590800"/>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1800" b="0" i="0" u="none" strike="noStrike" cap="none">
                <a:solidFill>
                  <a:srgbClr val="EC511C"/>
                </a:solidFill>
                <a:latin typeface="Arial"/>
                <a:ea typeface="Arial"/>
                <a:cs typeface="Arial"/>
                <a:sym typeface="Arial"/>
              </a:rPr>
              <a:t> </a:t>
            </a:r>
          </a:p>
        </p:txBody>
      </p:sp>
      <p:sp>
        <p:nvSpPr>
          <p:cNvPr id="20" name="Shape 20"/>
          <p:cNvSpPr txBox="1">
            <a:spLocks noGrp="1"/>
          </p:cNvSpPr>
          <p:nvPr>
            <p:ph type="title"/>
          </p:nvPr>
        </p:nvSpPr>
        <p:spPr>
          <a:xfrm>
            <a:off x="722312" y="3633787"/>
            <a:ext cx="7772400" cy="1362075"/>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21" name="Shape 21"/>
          <p:cNvSpPr txBox="1">
            <a:spLocks noGrp="1"/>
          </p:cNvSpPr>
          <p:nvPr>
            <p:ph type="body" idx="1"/>
          </p:nvPr>
        </p:nvSpPr>
        <p:spPr>
          <a:xfrm>
            <a:off x="722312" y="2157413"/>
            <a:ext cx="7772400" cy="1500187"/>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2"/>
        <p:cNvGrpSpPr/>
        <p:nvPr/>
      </p:nvGrpSpPr>
      <p:grpSpPr>
        <a:xfrm>
          <a:off x="0" y="0"/>
          <a:ext cx="0" cy="0"/>
          <a:chOff x="0" y="0"/>
          <a:chExt cx="0" cy="0"/>
        </a:xfrm>
      </p:grpSpPr>
      <p:sp>
        <p:nvSpPr>
          <p:cNvPr id="24" name="Shape 24"/>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25" name="Shape 25"/>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26" name="Shape 26"/>
          <p:cNvSpPr txBox="1">
            <a:spLocks noGrp="1"/>
          </p:cNvSpPr>
          <p:nvPr>
            <p:ph type="title"/>
          </p:nvPr>
        </p:nvSpPr>
        <p:spPr>
          <a:xfrm>
            <a:off x="457200" y="152400"/>
            <a:ext cx="8229600" cy="1265237"/>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mparison">
    <p:spTree>
      <p:nvGrpSpPr>
        <p:cNvPr id="1" name="Shape 27"/>
        <p:cNvGrpSpPr/>
        <p:nvPr/>
      </p:nvGrpSpPr>
      <p:grpSpPr>
        <a:xfrm>
          <a:off x="0" y="0"/>
          <a:ext cx="0" cy="0"/>
          <a:chOff x="0" y="0"/>
          <a:chExt cx="0" cy="0"/>
        </a:xfrm>
      </p:grpSpPr>
      <p:sp>
        <p:nvSpPr>
          <p:cNvPr id="28" name="Shape 28"/>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29" name="Shape 29"/>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30" name="Shape 30"/>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31" name="Shape 31"/>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33" name="Shape 33"/>
          <p:cNvSpPr txBox="1">
            <a:spLocks noGrp="1"/>
          </p:cNvSpPr>
          <p:nvPr>
            <p:ph type="title"/>
          </p:nvPr>
        </p:nvSpPr>
        <p:spPr>
          <a:xfrm>
            <a:off x="457200" y="274637"/>
            <a:ext cx="8229600" cy="868362"/>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1" name="Shape 41"/>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42" name="Shape 42"/>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6" name="Shape 46"/>
          <p:cNvSpPr>
            <a:spLocks noGrp="1"/>
          </p:cNvSpPr>
          <p:nvPr>
            <p:ph type="pic" idx="2"/>
          </p:nvPr>
        </p:nvSpPr>
        <p:spPr>
          <a:xfrm>
            <a:off x="1792288" y="612775"/>
            <a:ext cx="5486399" cy="4114800"/>
          </a:xfrm>
          <a:prstGeom prst="rect">
            <a:avLst/>
          </a:prstGeom>
          <a:noFill/>
          <a:ln>
            <a:noFill/>
          </a:ln>
        </p:spPr>
      </p:sp>
      <p:sp>
        <p:nvSpPr>
          <p:cNvPr id="47" name="Shape 47"/>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9"/>
        <p:cNvGrpSpPr/>
        <p:nvPr/>
      </p:nvGrpSpPr>
      <p:grpSpPr>
        <a:xfrm>
          <a:off x="0" y="0"/>
          <a:ext cx="0" cy="0"/>
          <a:chOff x="0" y="0"/>
          <a:chExt cx="0" cy="0"/>
        </a:xfrm>
      </p:grpSpPr>
      <p:sp>
        <p:nvSpPr>
          <p:cNvPr id="10" name="Shape 10"/>
          <p:cNvSpPr/>
          <p:nvPr/>
        </p:nvSpPr>
        <p:spPr>
          <a:xfrm>
            <a:off x="141288" y="6400800"/>
            <a:ext cx="184149" cy="2286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journals.mcmaster.ca/nexus/article/view/168/135" TargetMode="External"/><Relationship Id="rId4" Type="http://schemas.openxmlformats.org/officeDocument/2006/relationships/hyperlink" Target="https://medanth.wikispaces.com/Ethnomedicine" TargetMode="External"/><Relationship Id="rId5" Type="http://schemas.openxmlformats.org/officeDocument/2006/relationships/hyperlink" Target="http://www.columbia.edu/~da358/publications/etic_emic.pdf" TargetMode="External"/><Relationship Id="rId6" Type="http://schemas.openxmlformats.org/officeDocument/2006/relationships/hyperlink" Target="http://libarts.wsu.edu/anthro/pdf/Quinlan%202011_Ethnomedicine.pdf" TargetMode="External"/><Relationship Id="rId7" Type="http://schemas.openxmlformats.org/officeDocument/2006/relationships/hyperlink" Target="http://www.ncbi.nlm.nih.gov/pmc/articles/PMC2816505/" TargetMode="External"/><Relationship Id="rId8" Type="http://schemas.openxmlformats.org/officeDocument/2006/relationships/hyperlink" Target="http://www.ncbi.nlm.nih.gov/pubmed/26342522"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60"/>
        <p:cNvGrpSpPr/>
        <p:nvPr/>
      </p:nvGrpSpPr>
      <p:grpSpPr>
        <a:xfrm>
          <a:off x="0" y="0"/>
          <a:ext cx="0" cy="0"/>
          <a:chOff x="0" y="0"/>
          <a:chExt cx="0" cy="0"/>
        </a:xfrm>
      </p:grpSpPr>
      <p:sp>
        <p:nvSpPr>
          <p:cNvPr id="4" name="Shape 61"/>
          <p:cNvSpPr txBox="1">
            <a:spLocks/>
          </p:cNvSpPr>
          <p:nvPr/>
        </p:nvSpPr>
        <p:spPr>
          <a:xfrm>
            <a:off x="533399" y="690880"/>
            <a:ext cx="8563056" cy="1716194"/>
          </a:xfrm>
          <a:prstGeom prst="rect">
            <a:avLst/>
          </a:prstGeom>
          <a:noFill/>
          <a:ln>
            <a:noFill/>
          </a:ln>
        </p:spPr>
        <p:txBody>
          <a:bodyPr lIns="91425" tIns="45700" rIns="91425" bIns="4570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None/>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pPr>
              <a:buSzPct val="25000"/>
            </a:pPr>
            <a:r>
              <a:rPr lang="en-US" sz="6000" dirty="0" smtClean="0">
                <a:solidFill>
                  <a:schemeClr val="bg1"/>
                </a:solidFill>
              </a:rPr>
              <a:t>Ethnomedicine</a:t>
            </a:r>
            <a:endParaRPr lang="en-US" sz="6600" dirty="0">
              <a:solidFill>
                <a:schemeClr val="bg1"/>
              </a:solidFill>
            </a:endParaRPr>
          </a:p>
        </p:txBody>
      </p:sp>
    </p:spTree>
  </p:cSld>
  <p:clrMapOvr>
    <a:masterClrMapping/>
  </p:clrMapOvr>
  <p:transition xmlns:p14="http://schemas.microsoft.com/office/powerpoint/2010/mai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0" name="Shape 120"/>
          <p:cNvSpPr txBox="1">
            <a:spLocks noGrp="1"/>
          </p:cNvSpPr>
          <p:nvPr>
            <p:ph type="body" idx="1"/>
          </p:nvPr>
        </p:nvSpPr>
        <p:spPr>
          <a:xfrm>
            <a:off x="401640" y="1679719"/>
            <a:ext cx="8408999" cy="4823156"/>
          </a:xfrm>
          <a:prstGeom prst="rect">
            <a:avLst/>
          </a:prstGeom>
          <a:noFill/>
          <a:ln>
            <a:noFill/>
          </a:ln>
        </p:spPr>
        <p:txBody>
          <a:bodyPr lIns="91425" tIns="45700" rIns="91425" bIns="45700" anchor="t" anchorCtr="0">
            <a:noAutofit/>
          </a:bodyPr>
          <a:lstStyle/>
          <a:p>
            <a:pPr marR="0" lvl="0" algn="l" rtl="0">
              <a:spcBef>
                <a:spcPts val="1200"/>
              </a:spcBef>
              <a:spcAft>
                <a:spcPts val="0"/>
              </a:spcAft>
            </a:pPr>
            <a:r>
              <a:rPr lang="en-US" dirty="0"/>
              <a:t>Brown, Justin. “Human African </a:t>
            </a:r>
            <a:r>
              <a:rPr lang="en-US" dirty="0" err="1"/>
              <a:t>Trypanosomiasis</a:t>
            </a:r>
            <a:r>
              <a:rPr lang="en-US" dirty="0"/>
              <a:t>: </a:t>
            </a:r>
            <a:r>
              <a:rPr lang="en-US" dirty="0" err="1"/>
              <a:t>Ethnomedical</a:t>
            </a:r>
            <a:r>
              <a:rPr lang="en-US" dirty="0"/>
              <a:t> and Biomedical Relationships.” The Canadian Student Journal of Anthropology (2000).  </a:t>
            </a:r>
            <a:r>
              <a:rPr lang="en-US" u="sng" dirty="0">
                <a:solidFill>
                  <a:schemeClr val="hlink"/>
                </a:solidFill>
                <a:hlinkClick r:id="rId3"/>
              </a:rPr>
              <a:t>https://journals.mcmaster.ca/nexus/article/view/168/</a:t>
            </a:r>
            <a:r>
              <a:rPr lang="en-US" u="sng" dirty="0" smtClean="0">
                <a:solidFill>
                  <a:schemeClr val="hlink"/>
                </a:solidFill>
                <a:hlinkClick r:id="rId3"/>
              </a:rPr>
              <a:t>135</a:t>
            </a:r>
            <a:endParaRPr lang="en-US" dirty="0"/>
          </a:p>
          <a:p>
            <a:pPr lvl="0" rtl="0">
              <a:spcBef>
                <a:spcPts val="1200"/>
              </a:spcBef>
              <a:buClr>
                <a:srgbClr val="000000"/>
              </a:buClr>
            </a:pPr>
            <a:r>
              <a:rPr lang="en-US" dirty="0">
                <a:solidFill>
                  <a:srgbClr val="000000"/>
                </a:solidFill>
              </a:rPr>
              <a:t>“Ethnomedicine” </a:t>
            </a:r>
            <a:r>
              <a:rPr lang="en-US" dirty="0" err="1">
                <a:solidFill>
                  <a:srgbClr val="000000"/>
                </a:solidFill>
              </a:rPr>
              <a:t>Medanth</a:t>
            </a:r>
            <a:r>
              <a:rPr lang="en-US" dirty="0">
                <a:solidFill>
                  <a:srgbClr val="000000"/>
                </a:solidFill>
              </a:rPr>
              <a:t>. Web. </a:t>
            </a:r>
            <a:r>
              <a:rPr lang="en-US" u="sng" dirty="0">
                <a:solidFill>
                  <a:schemeClr val="hlink"/>
                </a:solidFill>
                <a:hlinkClick r:id="rId4"/>
              </a:rPr>
              <a:t>https://medanth.wikispaces.com/Ethnomedicine</a:t>
            </a:r>
          </a:p>
          <a:p>
            <a:pPr lvl="0" rtl="0">
              <a:spcBef>
                <a:spcPts val="1200"/>
              </a:spcBef>
            </a:pPr>
            <a:r>
              <a:rPr lang="en-US" dirty="0">
                <a:solidFill>
                  <a:srgbClr val="000000"/>
                </a:solidFill>
              </a:rPr>
              <a:t>Morris, Michael W., et al. “Views from Inside and Outside: Integrating Emic and Etic insights about Culture and Justice Judgment.” Academy of Management Review (1999): 781-796.  </a:t>
            </a:r>
            <a:r>
              <a:rPr lang="en-US" u="sng" dirty="0">
                <a:solidFill>
                  <a:schemeClr val="hlink"/>
                </a:solidFill>
                <a:hlinkClick r:id="rId5"/>
              </a:rPr>
              <a:t>http://www.columbia.edu/~da358/publications/etic_emic.pdf</a:t>
            </a:r>
          </a:p>
          <a:p>
            <a:pPr lvl="0" rtl="0">
              <a:spcBef>
                <a:spcPts val="1200"/>
              </a:spcBef>
            </a:pPr>
            <a:r>
              <a:rPr lang="en-US" dirty="0">
                <a:solidFill>
                  <a:srgbClr val="000000"/>
                </a:solidFill>
              </a:rPr>
              <a:t> </a:t>
            </a:r>
            <a:r>
              <a:rPr lang="en-US" dirty="0"/>
              <a:t>Quinlan, Marsha B. “Ethnomedicine.” </a:t>
            </a:r>
            <a:r>
              <a:rPr lang="en-US" i="1" dirty="0"/>
              <a:t>A Companion to Medical Anthropology. </a:t>
            </a:r>
            <a:r>
              <a:rPr lang="en-US" dirty="0" err="1"/>
              <a:t>Eds</a:t>
            </a:r>
            <a:r>
              <a:rPr lang="en-US" dirty="0"/>
              <a:t>, </a:t>
            </a:r>
            <a:r>
              <a:rPr lang="en-US" dirty="0" err="1"/>
              <a:t>Merril</a:t>
            </a:r>
            <a:r>
              <a:rPr lang="en-US" dirty="0"/>
              <a:t> Singer and Pamela I. Erickson. Wiley-Blackwell, UK. 2011.   </a:t>
            </a:r>
            <a:r>
              <a:rPr lang="en-US" u="sng" dirty="0">
                <a:solidFill>
                  <a:schemeClr val="hlink"/>
                </a:solidFill>
                <a:hlinkClick r:id="rId6"/>
              </a:rPr>
              <a:t>http://libarts.wsu.edu/anthro/pdf/Quinlan%202011_Ethnomedicine.pdf</a:t>
            </a:r>
          </a:p>
          <a:p>
            <a:pPr lvl="0" rtl="0">
              <a:spcBef>
                <a:spcPts val="1200"/>
              </a:spcBef>
            </a:pPr>
            <a:r>
              <a:rPr lang="en-US" dirty="0" err="1">
                <a:solidFill>
                  <a:srgbClr val="000000"/>
                </a:solidFill>
              </a:rPr>
              <a:t>Shoko,Tabona</a:t>
            </a:r>
            <a:r>
              <a:rPr lang="en-US" dirty="0">
                <a:solidFill>
                  <a:srgbClr val="000000"/>
                </a:solidFill>
              </a:rPr>
              <a:t>. “</a:t>
            </a:r>
            <a:r>
              <a:rPr lang="en-US" dirty="0" err="1">
                <a:solidFill>
                  <a:srgbClr val="000000"/>
                </a:solidFill>
              </a:rPr>
              <a:t>Karanga</a:t>
            </a:r>
            <a:r>
              <a:rPr lang="en-US" dirty="0">
                <a:solidFill>
                  <a:srgbClr val="000000"/>
                </a:solidFill>
              </a:rPr>
              <a:t> Traditional Medicine and Healing”. </a:t>
            </a:r>
            <a:r>
              <a:rPr lang="en-US" i="1" dirty="0">
                <a:solidFill>
                  <a:srgbClr val="000000"/>
                </a:solidFill>
              </a:rPr>
              <a:t>African Journal of Traditional, Complementary, and Alternative Medicines</a:t>
            </a:r>
            <a:r>
              <a:rPr lang="en-US" dirty="0">
                <a:solidFill>
                  <a:srgbClr val="000000"/>
                </a:solidFill>
              </a:rPr>
              <a:t>. 2007;4(4):501-509 </a:t>
            </a:r>
            <a:r>
              <a:rPr lang="en-US" u="sng" dirty="0">
                <a:solidFill>
                  <a:srgbClr val="000000"/>
                </a:solidFill>
                <a:hlinkClick r:id="rId7"/>
              </a:rPr>
              <a:t>http://www.ncbi.nlm.nih.gov/pmc/articles/PMC2816505/</a:t>
            </a:r>
            <a:r>
              <a:rPr lang="en-US" dirty="0">
                <a:solidFill>
                  <a:srgbClr val="000000"/>
                </a:solidFill>
              </a:rPr>
              <a:t> </a:t>
            </a:r>
          </a:p>
          <a:p>
            <a:pPr lvl="0" rtl="0">
              <a:spcBef>
                <a:spcPts val="1200"/>
              </a:spcBef>
            </a:pPr>
            <a:r>
              <a:rPr lang="en-US" dirty="0" err="1">
                <a:solidFill>
                  <a:schemeClr val="dk1"/>
                </a:solidFill>
              </a:rPr>
              <a:t>Stauba</a:t>
            </a:r>
            <a:r>
              <a:rPr lang="en-US" dirty="0">
                <a:solidFill>
                  <a:schemeClr val="dk1"/>
                </a:solidFill>
              </a:rPr>
              <a:t>, Peter O. and  Matthias S. </a:t>
            </a:r>
            <a:r>
              <a:rPr lang="en-US" dirty="0" err="1">
                <a:solidFill>
                  <a:schemeClr val="dk1"/>
                </a:solidFill>
              </a:rPr>
              <a:t>Gecka</a:t>
            </a:r>
            <a:r>
              <a:rPr lang="en-US" dirty="0">
                <a:solidFill>
                  <a:schemeClr val="dk1"/>
                </a:solidFill>
              </a:rPr>
              <a:t> </a:t>
            </a:r>
            <a:r>
              <a:rPr lang="en-US" dirty="0"/>
              <a:t>and</a:t>
            </a:r>
            <a:r>
              <a:rPr lang="en-US" dirty="0">
                <a:solidFill>
                  <a:schemeClr val="dk1"/>
                </a:solidFill>
              </a:rPr>
              <a:t> Caroline S. </a:t>
            </a:r>
            <a:r>
              <a:rPr lang="en-US" dirty="0" err="1">
                <a:solidFill>
                  <a:schemeClr val="dk1"/>
                </a:solidFill>
              </a:rPr>
              <a:t>Weckerleb</a:t>
            </a:r>
            <a:r>
              <a:rPr lang="en-US" dirty="0">
                <a:solidFill>
                  <a:schemeClr val="dk1"/>
                </a:solidFill>
              </a:rPr>
              <a:t> </a:t>
            </a:r>
            <a:r>
              <a:rPr lang="en-US" dirty="0"/>
              <a:t>and</a:t>
            </a:r>
            <a:r>
              <a:rPr lang="en-US" dirty="0">
                <a:solidFill>
                  <a:schemeClr val="dk1"/>
                </a:solidFill>
              </a:rPr>
              <a:t> Laura </a:t>
            </a:r>
            <a:r>
              <a:rPr lang="en-US" dirty="0" err="1">
                <a:solidFill>
                  <a:schemeClr val="dk1"/>
                </a:solidFill>
              </a:rPr>
              <a:t>Casuc</a:t>
            </a:r>
            <a:r>
              <a:rPr lang="en-US" dirty="0">
                <a:solidFill>
                  <a:schemeClr val="dk1"/>
                </a:solidFill>
              </a:rPr>
              <a:t> </a:t>
            </a:r>
            <a:r>
              <a:rPr lang="en-US" dirty="0"/>
              <a:t>and </a:t>
            </a:r>
            <a:r>
              <a:rPr lang="en-US" dirty="0">
                <a:solidFill>
                  <a:schemeClr val="dk1"/>
                </a:solidFill>
              </a:rPr>
              <a:t>Marco </a:t>
            </a:r>
            <a:r>
              <a:rPr lang="en-US" dirty="0" err="1">
                <a:solidFill>
                  <a:schemeClr val="dk1"/>
                </a:solidFill>
              </a:rPr>
              <a:t>Leontia</a:t>
            </a:r>
            <a:r>
              <a:rPr lang="en-US" dirty="0">
                <a:solidFill>
                  <a:schemeClr val="dk1"/>
                </a:solidFill>
              </a:rPr>
              <a:t>. </a:t>
            </a:r>
            <a:r>
              <a:rPr lang="en-US" dirty="0"/>
              <a:t>“Classifying Diseases and Remedies in Ethnomedicine and </a:t>
            </a:r>
            <a:r>
              <a:rPr lang="en-US" dirty="0" err="1"/>
              <a:t>Ethnopharmacology</a:t>
            </a:r>
            <a:r>
              <a:rPr lang="en-US" dirty="0"/>
              <a:t>.” Journal of Ethnomedicine. Web. Sept. 2015. </a:t>
            </a:r>
            <a:r>
              <a:rPr lang="en-US" u="sng" dirty="0">
                <a:solidFill>
                  <a:schemeClr val="hlink"/>
                </a:solidFill>
                <a:hlinkClick r:id="rId8"/>
              </a:rPr>
              <a:t>http://www.ncbi.nlm.nih.gov/pubmed/26342522</a:t>
            </a:r>
            <a:r>
              <a:rPr lang="en-US" dirty="0"/>
              <a:t> </a:t>
            </a:r>
          </a:p>
          <a:p>
            <a:pPr lvl="0" rtl="0">
              <a:spcBef>
                <a:spcPts val="1200"/>
              </a:spcBef>
              <a:buNone/>
            </a:pPr>
            <a:endParaRPr dirty="0"/>
          </a:p>
          <a:p>
            <a:pPr marR="0" lvl="0" algn="l" rtl="0">
              <a:spcBef>
                <a:spcPts val="1200"/>
              </a:spcBef>
              <a:spcAft>
                <a:spcPts val="0"/>
              </a:spcAft>
              <a:buClr>
                <a:schemeClr val="dk1"/>
              </a:buClr>
              <a:buSzPct val="25000"/>
              <a:buFont typeface="Arial"/>
              <a:buNone/>
            </a:pPr>
            <a:endParaRPr sz="2400" dirty="0"/>
          </a:p>
        </p:txBody>
      </p:sp>
      <p:sp>
        <p:nvSpPr>
          <p:cNvPr id="5" name="Shape 67"/>
          <p:cNvSpPr txBox="1">
            <a:spLocks noGrp="1"/>
          </p:cNvSpPr>
          <p:nvPr>
            <p:ph type="title"/>
          </p:nvPr>
        </p:nvSpPr>
        <p:spPr>
          <a:xfrm>
            <a:off x="402576" y="349040"/>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0" i="0" u="none" strike="noStrike" cap="none" dirty="0" smtClean="0">
                <a:solidFill>
                  <a:schemeClr val="lt1"/>
                </a:solidFill>
                <a:sym typeface="Arial Black"/>
              </a:rPr>
              <a:t>Resources</a:t>
            </a:r>
            <a:endParaRPr lang="en-US" sz="4200" dirty="0"/>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402576" y="349040"/>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0" i="0" u="none" strike="noStrike" cap="none" dirty="0">
                <a:solidFill>
                  <a:schemeClr val="lt1"/>
                </a:solidFill>
                <a:sym typeface="Arial Black"/>
              </a:rPr>
              <a:t>What </a:t>
            </a:r>
            <a:r>
              <a:rPr lang="en-US" sz="4200" dirty="0"/>
              <a:t>is Ethnomedicine? </a:t>
            </a:r>
          </a:p>
        </p:txBody>
      </p:sp>
      <p:sp>
        <p:nvSpPr>
          <p:cNvPr id="68" name="Shape 68"/>
          <p:cNvSpPr txBox="1">
            <a:spLocks noGrp="1"/>
          </p:cNvSpPr>
          <p:nvPr>
            <p:ph type="body" idx="1"/>
          </p:nvPr>
        </p:nvSpPr>
        <p:spPr>
          <a:xfrm>
            <a:off x="423314" y="1689080"/>
            <a:ext cx="4881807" cy="4345438"/>
          </a:xfrm>
          <a:prstGeom prst="rect">
            <a:avLst/>
          </a:prstGeom>
          <a:noFill/>
          <a:ln>
            <a:noFill/>
          </a:ln>
        </p:spPr>
        <p:txBody>
          <a:bodyPr lIns="91425" tIns="45700" rIns="91425" bIns="45700" anchor="t" anchorCtr="0">
            <a:noAutofit/>
          </a:bodyPr>
          <a:lstStyle/>
          <a:p>
            <a:pPr marL="320040" marR="0" lvl="0" indent="-320040" algn="l" rtl="0">
              <a:spcBef>
                <a:spcPts val="1800"/>
              </a:spcBef>
              <a:spcAft>
                <a:spcPts val="0"/>
              </a:spcAft>
              <a:buClr>
                <a:srgbClr val="FF6600"/>
              </a:buClr>
              <a:buSzPct val="100000"/>
              <a:buFont typeface="Wingdings" charset="2"/>
              <a:buChar char="§"/>
            </a:pPr>
            <a:r>
              <a:rPr lang="en-US" sz="2400" b="0" i="0" u="none" strike="noStrike" cap="none" dirty="0">
                <a:solidFill>
                  <a:schemeClr val="dk1"/>
                </a:solidFill>
                <a:sym typeface="Arial"/>
              </a:rPr>
              <a:t>Ethnomedicine is the area of anthropology that studies different societies’ notions of health and illnesses, including how people think and act about well being and healing.</a:t>
            </a:r>
          </a:p>
          <a:p>
            <a:pPr marL="320040" marR="0" lvl="0" indent="-320040" algn="l" rtl="0">
              <a:spcBef>
                <a:spcPts val="1800"/>
              </a:spcBef>
              <a:spcAft>
                <a:spcPts val="0"/>
              </a:spcAft>
              <a:buClr>
                <a:srgbClr val="FF6600"/>
              </a:buClr>
              <a:buSzPct val="100000"/>
              <a:buFont typeface="Wingdings" charset="2"/>
              <a:buChar char="§"/>
            </a:pPr>
            <a:r>
              <a:rPr lang="en-US" sz="2400" dirty="0"/>
              <a:t>Approximately 88% of the people in the developing world rely mainly on traditional medicines for their primary health care needs </a:t>
            </a:r>
            <a:r>
              <a:rPr lang="en-US" dirty="0"/>
              <a:t>(WHO 1999)</a:t>
            </a:r>
            <a:r>
              <a:rPr lang="en-US" sz="2400" dirty="0"/>
              <a:t>.</a:t>
            </a:r>
          </a:p>
        </p:txBody>
      </p:sp>
      <p:pic>
        <p:nvPicPr>
          <p:cNvPr id="69" name="Shape 69"/>
          <p:cNvPicPr preferRelativeResize="0"/>
          <p:nvPr/>
        </p:nvPicPr>
        <p:blipFill>
          <a:blip r:embed="rId3">
            <a:alphaModFix/>
          </a:blip>
          <a:stretch>
            <a:fillRect/>
          </a:stretch>
        </p:blipFill>
        <p:spPr>
          <a:xfrm>
            <a:off x="5619125" y="1702736"/>
            <a:ext cx="3161975" cy="4393374"/>
          </a:xfrm>
          <a:prstGeom prst="rect">
            <a:avLst/>
          </a:prstGeom>
          <a:noFill/>
          <a:ln>
            <a:noFill/>
          </a:ln>
        </p:spPr>
      </p:pic>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73"/>
        <p:cNvGrpSpPr/>
        <p:nvPr/>
      </p:nvGrpSpPr>
      <p:grpSpPr>
        <a:xfrm>
          <a:off x="0" y="0"/>
          <a:ext cx="0" cy="0"/>
          <a:chOff x="0" y="0"/>
          <a:chExt cx="0" cy="0"/>
        </a:xfrm>
      </p:grpSpPr>
      <p:sp>
        <p:nvSpPr>
          <p:cNvPr id="74" name="Shape 74"/>
          <p:cNvSpPr txBox="1">
            <a:spLocks noGrp="1"/>
          </p:cNvSpPr>
          <p:nvPr>
            <p:ph type="body" idx="1"/>
          </p:nvPr>
        </p:nvSpPr>
        <p:spPr>
          <a:xfrm>
            <a:off x="361867" y="2049206"/>
            <a:ext cx="4280969" cy="5272500"/>
          </a:xfrm>
          <a:prstGeom prst="rect">
            <a:avLst/>
          </a:prstGeom>
          <a:noFill/>
          <a:ln>
            <a:noFill/>
          </a:ln>
        </p:spPr>
        <p:txBody>
          <a:bodyPr lIns="91425" tIns="45700" rIns="91425" bIns="45700" anchor="t" anchorCtr="0">
            <a:noAutofit/>
          </a:bodyPr>
          <a:lstStyle/>
          <a:p>
            <a:pPr marL="320040" marR="0" lvl="0" indent="-320040" algn="l" rtl="0">
              <a:spcBef>
                <a:spcPts val="1200"/>
              </a:spcBef>
              <a:spcAft>
                <a:spcPts val="0"/>
              </a:spcAft>
              <a:buClr>
                <a:srgbClr val="FF6600"/>
              </a:buClr>
              <a:buSzPct val="100000"/>
              <a:buFont typeface="Wingdings" charset="2"/>
              <a:buChar char="§"/>
            </a:pPr>
            <a:r>
              <a:rPr lang="en-US" sz="2200" dirty="0"/>
              <a:t>To s</a:t>
            </a:r>
            <a:r>
              <a:rPr lang="en-US" sz="2200" b="0" i="0" u="none" strike="noStrike" cap="none" dirty="0">
                <a:solidFill>
                  <a:schemeClr val="dk1"/>
                </a:solidFill>
                <a:sym typeface="Arial"/>
              </a:rPr>
              <a:t>tudy the cultural interpretations of health, disease, and illness </a:t>
            </a:r>
          </a:p>
          <a:p>
            <a:pPr marL="320040" marR="0" lvl="0" indent="-320040" algn="l" rtl="0">
              <a:spcBef>
                <a:spcPts val="1200"/>
              </a:spcBef>
              <a:spcAft>
                <a:spcPts val="0"/>
              </a:spcAft>
              <a:buClr>
                <a:srgbClr val="FF6600"/>
              </a:buClr>
              <a:buSzPct val="100000"/>
              <a:buFont typeface="Wingdings" charset="2"/>
              <a:buChar char="§"/>
            </a:pPr>
            <a:r>
              <a:rPr lang="en-US" sz="2200" dirty="0"/>
              <a:t>T</a:t>
            </a:r>
            <a:r>
              <a:rPr lang="en-US" sz="2200" b="0" i="0" u="none" strike="noStrike" cap="none" dirty="0">
                <a:solidFill>
                  <a:schemeClr val="dk1"/>
                </a:solidFill>
                <a:sym typeface="Arial"/>
              </a:rPr>
              <a:t>o address the health care seeking process and healing practices</a:t>
            </a:r>
          </a:p>
          <a:p>
            <a:pPr marL="320040" marR="0" lvl="0" indent="-320040" algn="l" rtl="0">
              <a:spcBef>
                <a:spcPts val="1200"/>
              </a:spcBef>
              <a:spcAft>
                <a:spcPts val="0"/>
              </a:spcAft>
              <a:buClr>
                <a:srgbClr val="FF6600"/>
              </a:buClr>
              <a:buSzPct val="100000"/>
              <a:buFont typeface="Wingdings" charset="2"/>
              <a:buChar char="§"/>
            </a:pPr>
            <a:r>
              <a:rPr lang="en-US" sz="2200" b="0" i="0" u="none" strike="noStrike" cap="none" dirty="0">
                <a:solidFill>
                  <a:schemeClr val="dk1"/>
                </a:solidFill>
                <a:sym typeface="Arial"/>
              </a:rPr>
              <a:t>Examine health-related knowledge and theories that people inherit and learn by living in a culture</a:t>
            </a:r>
          </a:p>
          <a:p>
            <a:pPr marL="320040" marR="0" lvl="0" indent="-320040" algn="l" rtl="0">
              <a:spcBef>
                <a:spcPts val="1200"/>
              </a:spcBef>
              <a:spcAft>
                <a:spcPts val="0"/>
              </a:spcAft>
              <a:buClr>
                <a:srgbClr val="FF6600"/>
              </a:buClr>
              <a:buSzPct val="100000"/>
              <a:buFont typeface="Wingdings" charset="2"/>
              <a:buChar char="§"/>
            </a:pPr>
            <a:r>
              <a:rPr lang="en-US" sz="2200" b="0" i="0" u="none" strike="noStrike" cap="none" dirty="0">
                <a:solidFill>
                  <a:schemeClr val="dk1"/>
                </a:solidFill>
                <a:sym typeface="Arial"/>
              </a:rPr>
              <a:t>Compare ideas cross-culturally</a:t>
            </a:r>
          </a:p>
          <a:p>
            <a:pPr marL="320040" marR="0" lvl="0" indent="-320040" algn="l" rtl="0">
              <a:spcBef>
                <a:spcPts val="1200"/>
              </a:spcBef>
              <a:spcAft>
                <a:spcPts val="0"/>
              </a:spcAft>
              <a:buClr>
                <a:srgbClr val="FF6600"/>
              </a:buClr>
              <a:buSzPct val="25000"/>
              <a:buFont typeface="Wingdings" charset="2"/>
              <a:buChar char="§"/>
            </a:pPr>
            <a:endParaRPr sz="2200" b="0" i="0" u="none" strike="noStrike" cap="none" dirty="0">
              <a:solidFill>
                <a:schemeClr val="dk1"/>
              </a:solidFill>
              <a:sym typeface="Arial"/>
            </a:endParaRPr>
          </a:p>
        </p:txBody>
      </p:sp>
      <p:sp>
        <p:nvSpPr>
          <p:cNvPr id="75" name="Shape 75"/>
          <p:cNvSpPr txBox="1">
            <a:spLocks noGrp="1"/>
          </p:cNvSpPr>
          <p:nvPr>
            <p:ph type="title"/>
          </p:nvPr>
        </p:nvSpPr>
        <p:spPr>
          <a:xfrm>
            <a:off x="457200" y="338300"/>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dirty="0"/>
              <a:t>What are the Goals of Ethnomedicine? </a:t>
            </a:r>
          </a:p>
        </p:txBody>
      </p:sp>
      <p:pic>
        <p:nvPicPr>
          <p:cNvPr id="76" name="Shape 76"/>
          <p:cNvPicPr preferRelativeResize="0"/>
          <p:nvPr/>
        </p:nvPicPr>
        <p:blipFill rotWithShape="1">
          <a:blip r:embed="rId4">
            <a:alphaModFix/>
          </a:blip>
          <a:srcRect r="6161"/>
          <a:stretch/>
        </p:blipFill>
        <p:spPr>
          <a:xfrm>
            <a:off x="4654608" y="2121316"/>
            <a:ext cx="4160520" cy="2676824"/>
          </a:xfrm>
          <a:prstGeom prst="rect">
            <a:avLst/>
          </a:prstGeom>
          <a:noFill/>
          <a:ln>
            <a:noFill/>
          </a:ln>
        </p:spPr>
      </p:pic>
      <p:sp>
        <p:nvSpPr>
          <p:cNvPr id="77" name="Shape 77"/>
          <p:cNvSpPr txBox="1"/>
          <p:nvPr/>
        </p:nvSpPr>
        <p:spPr>
          <a:xfrm>
            <a:off x="4663321" y="4743518"/>
            <a:ext cx="4329372" cy="486600"/>
          </a:xfrm>
          <a:prstGeom prst="rect">
            <a:avLst/>
          </a:prstGeom>
          <a:noFill/>
          <a:ln>
            <a:noFill/>
          </a:ln>
        </p:spPr>
        <p:txBody>
          <a:bodyPr lIns="91425" tIns="91425" rIns="91425" bIns="91425" anchor="t" anchorCtr="0">
            <a:noAutofit/>
          </a:bodyPr>
          <a:lstStyle/>
          <a:p>
            <a:pPr lvl="0">
              <a:spcBef>
                <a:spcPts val="0"/>
              </a:spcBef>
              <a:buNone/>
            </a:pPr>
            <a:r>
              <a:rPr lang="en-US" i="1" dirty="0">
                <a:solidFill>
                  <a:schemeClr val="bg1">
                    <a:lumMod val="50000"/>
                  </a:schemeClr>
                </a:solidFill>
              </a:rPr>
              <a:t>Sign in Cameroon</a:t>
            </a:r>
          </a:p>
        </p:txBody>
      </p:sp>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Shape 82"/>
          <p:cNvSpPr txBox="1">
            <a:spLocks noGrp="1"/>
          </p:cNvSpPr>
          <p:nvPr>
            <p:ph type="body" idx="1"/>
          </p:nvPr>
        </p:nvSpPr>
        <p:spPr>
          <a:xfrm>
            <a:off x="461576" y="1733206"/>
            <a:ext cx="8373470" cy="4297500"/>
          </a:xfrm>
          <a:prstGeom prst="rect">
            <a:avLst/>
          </a:prstGeom>
          <a:noFill/>
          <a:ln>
            <a:noFill/>
          </a:ln>
        </p:spPr>
        <p:txBody>
          <a:bodyPr lIns="91425" tIns="45700" rIns="91425" bIns="45700" anchor="t" anchorCtr="0">
            <a:noAutofit/>
          </a:bodyPr>
          <a:lstStyle/>
          <a:p>
            <a:pPr lvl="0" rtl="0">
              <a:spcBef>
                <a:spcPts val="1800"/>
              </a:spcBef>
              <a:buSzPct val="100000"/>
            </a:pPr>
            <a:r>
              <a:rPr lang="en-US" sz="2100" dirty="0"/>
              <a:t>In anthropology and the social behavioral sciences the terms emic and etic refer to two kinds of fieldwork done and viewpoints obtained. </a:t>
            </a:r>
          </a:p>
          <a:p>
            <a:pPr marL="320040" lvl="1" indent="-342900" rtl="0">
              <a:spcBef>
                <a:spcPts val="1200"/>
              </a:spcBef>
              <a:buClr>
                <a:srgbClr val="FF6600"/>
              </a:buClr>
              <a:buSzPct val="100000"/>
              <a:buFont typeface="Wingdings" charset="2"/>
              <a:buChar char="§"/>
            </a:pPr>
            <a:r>
              <a:rPr lang="en-US" sz="2100" b="1" i="0" u="none" strike="noStrike" cap="none" dirty="0">
                <a:solidFill>
                  <a:schemeClr val="dk1"/>
                </a:solidFill>
                <a:latin typeface="Arial"/>
                <a:ea typeface="Arial"/>
                <a:cs typeface="Arial"/>
                <a:sym typeface="Arial"/>
              </a:rPr>
              <a:t>Emic</a:t>
            </a:r>
            <a:r>
              <a:rPr lang="en-US" sz="2100" b="0" i="0" u="none" strike="noStrike" cap="none" dirty="0">
                <a:solidFill>
                  <a:schemeClr val="dk1"/>
                </a:solidFill>
                <a:latin typeface="Arial"/>
                <a:ea typeface="Arial"/>
                <a:cs typeface="Arial"/>
                <a:sym typeface="Arial"/>
              </a:rPr>
              <a:t>: the perspective of a </a:t>
            </a:r>
            <a:r>
              <a:rPr lang="en-US" sz="2100" b="0" i="0" u="none" strike="noStrike" cap="none" dirty="0" smtClean="0">
                <a:solidFill>
                  <a:schemeClr val="dk1"/>
                </a:solidFill>
                <a:latin typeface="Arial"/>
                <a:ea typeface="Arial"/>
                <a:cs typeface="Arial"/>
                <a:sym typeface="Arial"/>
              </a:rPr>
              <a:t>member </a:t>
            </a:r>
            <a:r>
              <a:rPr lang="en-US" sz="2100" dirty="0"/>
              <a:t>within t</a:t>
            </a:r>
            <a:r>
              <a:rPr lang="en-US" sz="2100" b="0" i="0" u="none" strike="noStrike" cap="none" dirty="0">
                <a:solidFill>
                  <a:schemeClr val="dk1"/>
                </a:solidFill>
                <a:latin typeface="Arial"/>
                <a:ea typeface="Arial"/>
                <a:cs typeface="Arial"/>
                <a:sym typeface="Arial"/>
              </a:rPr>
              <a:t>he culture or social group being studied</a:t>
            </a:r>
          </a:p>
          <a:p>
            <a:pPr marL="320040" lvl="1" indent="-342900" rtl="0">
              <a:spcBef>
                <a:spcPts val="1200"/>
              </a:spcBef>
              <a:buClr>
                <a:srgbClr val="FF6600"/>
              </a:buClr>
              <a:buSzPct val="100000"/>
              <a:buFont typeface="Wingdings" charset="2"/>
              <a:buChar char="§"/>
            </a:pPr>
            <a:r>
              <a:rPr lang="en-US" sz="2100" b="1" i="0" u="none" strike="noStrike" cap="none" dirty="0">
                <a:solidFill>
                  <a:schemeClr val="dk1"/>
                </a:solidFill>
                <a:latin typeface="Arial"/>
                <a:ea typeface="Arial"/>
                <a:cs typeface="Arial"/>
                <a:sym typeface="Arial"/>
              </a:rPr>
              <a:t>Etic</a:t>
            </a:r>
            <a:r>
              <a:rPr lang="en-US" sz="2100" b="0" i="0" u="none" strike="noStrike" cap="none" dirty="0">
                <a:solidFill>
                  <a:schemeClr val="dk1"/>
                </a:solidFill>
                <a:latin typeface="Arial"/>
                <a:ea typeface="Arial"/>
                <a:cs typeface="Arial"/>
                <a:sym typeface="Arial"/>
              </a:rPr>
              <a:t>: the perspective of the observer out</a:t>
            </a:r>
            <a:r>
              <a:rPr lang="en-US" sz="2100" dirty="0"/>
              <a:t>side of the culture or social group</a:t>
            </a:r>
            <a:r>
              <a:rPr lang="en-US" sz="2100" dirty="0" smtClean="0"/>
              <a:t>.</a:t>
            </a:r>
            <a:endParaRPr sz="2100" dirty="0"/>
          </a:p>
          <a:p>
            <a:pPr marR="0" lvl="0" algn="l" rtl="0">
              <a:spcBef>
                <a:spcPts val="1800"/>
              </a:spcBef>
              <a:spcAft>
                <a:spcPts val="0"/>
              </a:spcAft>
              <a:buClr>
                <a:schemeClr val="dk1"/>
              </a:buClr>
              <a:buSzPct val="25000"/>
              <a:buFont typeface="Arial"/>
              <a:buNone/>
            </a:pPr>
            <a:r>
              <a:rPr lang="en-US" sz="2100" b="1" dirty="0"/>
              <a:t>Emic and Etic Perspectives and Ethnomedicine</a:t>
            </a:r>
          </a:p>
          <a:p>
            <a:pPr marL="320040" lvl="0" indent="-320040" rtl="0">
              <a:spcBef>
                <a:spcPts val="1200"/>
              </a:spcBef>
              <a:buClr>
                <a:srgbClr val="FF6600"/>
              </a:buClr>
              <a:buSzPct val="100000"/>
              <a:buFont typeface="Wingdings" charset="2"/>
              <a:buChar char="§"/>
            </a:pPr>
            <a:r>
              <a:rPr lang="en-US" sz="2100" dirty="0"/>
              <a:t>objectively assess the remedy’s ability to produce the </a:t>
            </a:r>
            <a:r>
              <a:rPr lang="en-US" sz="2100" dirty="0" err="1"/>
              <a:t>emically</a:t>
            </a:r>
            <a:r>
              <a:rPr lang="en-US" sz="2100" dirty="0"/>
              <a:t> desired effect</a:t>
            </a:r>
          </a:p>
          <a:p>
            <a:pPr marL="320040" lvl="0" indent="-320040" rtl="0">
              <a:spcBef>
                <a:spcPts val="1200"/>
              </a:spcBef>
              <a:buClr>
                <a:srgbClr val="FF6600"/>
              </a:buClr>
              <a:buSzPct val="100000"/>
              <a:buFont typeface="Wingdings" charset="2"/>
              <a:buChar char="§"/>
            </a:pPr>
            <a:r>
              <a:rPr lang="en-US" sz="2100" dirty="0"/>
              <a:t>identifies the areas of divergence and convergence between the emic and etic assessments</a:t>
            </a:r>
          </a:p>
          <a:p>
            <a:pPr marR="0" lvl="0" algn="l" rtl="0">
              <a:spcBef>
                <a:spcPts val="1800"/>
              </a:spcBef>
              <a:spcAft>
                <a:spcPts val="0"/>
              </a:spcAft>
              <a:buClr>
                <a:schemeClr val="dk1"/>
              </a:buClr>
              <a:buSzPct val="25000"/>
              <a:buFont typeface="Arial"/>
              <a:buNone/>
            </a:pPr>
            <a:endParaRPr sz="2100" dirty="0"/>
          </a:p>
          <a:p>
            <a:pPr marR="0" lvl="0" algn="l" rtl="0">
              <a:spcBef>
                <a:spcPts val="1800"/>
              </a:spcBef>
              <a:spcAft>
                <a:spcPts val="0"/>
              </a:spcAft>
              <a:buClr>
                <a:schemeClr val="dk1"/>
              </a:buClr>
              <a:buSzPct val="114285"/>
              <a:buFont typeface="Arial"/>
              <a:buNone/>
            </a:pPr>
            <a:endParaRPr sz="2100" b="0" i="0" u="none" strike="noStrike" cap="none" dirty="0">
              <a:solidFill>
                <a:schemeClr val="dk1"/>
              </a:solidFill>
              <a:latin typeface="Arial"/>
              <a:ea typeface="Arial"/>
              <a:cs typeface="Arial"/>
              <a:sym typeface="Arial"/>
            </a:endParaRPr>
          </a:p>
        </p:txBody>
      </p:sp>
      <p:sp>
        <p:nvSpPr>
          <p:cNvPr id="5" name="Shape 67"/>
          <p:cNvSpPr txBox="1">
            <a:spLocks noGrp="1"/>
          </p:cNvSpPr>
          <p:nvPr>
            <p:ph type="title"/>
          </p:nvPr>
        </p:nvSpPr>
        <p:spPr>
          <a:xfrm>
            <a:off x="402576" y="349040"/>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0" i="0" u="none" strike="noStrike" cap="none" dirty="0" smtClean="0">
                <a:solidFill>
                  <a:schemeClr val="lt1"/>
                </a:solidFill>
                <a:sym typeface="Arial Black"/>
              </a:rPr>
              <a:t>Emic vs. Etic</a:t>
            </a:r>
            <a:endParaRPr lang="en-US" sz="4200" dirty="0"/>
          </a:p>
        </p:txBody>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body" idx="1"/>
          </p:nvPr>
        </p:nvSpPr>
        <p:spPr>
          <a:xfrm>
            <a:off x="402576" y="1719550"/>
            <a:ext cx="8229600" cy="4297363"/>
          </a:xfrm>
          <a:prstGeom prst="rect">
            <a:avLst/>
          </a:prstGeom>
          <a:noFill/>
          <a:ln>
            <a:noFill/>
          </a:ln>
        </p:spPr>
        <p:txBody>
          <a:bodyPr lIns="91425" tIns="45700" rIns="91425" bIns="45700" anchor="t" anchorCtr="0">
            <a:noAutofit/>
          </a:bodyPr>
          <a:lstStyle/>
          <a:p>
            <a:pPr marL="320040" marR="0" lvl="0" indent="-320040" algn="l" rtl="0">
              <a:spcBef>
                <a:spcPts val="1800"/>
              </a:spcBef>
              <a:spcAft>
                <a:spcPts val="0"/>
              </a:spcAft>
              <a:buClr>
                <a:srgbClr val="FF6600"/>
              </a:buClr>
              <a:buSzPct val="100000"/>
              <a:buFont typeface="Wingdings" charset="2"/>
              <a:buChar char="§"/>
            </a:pPr>
            <a:r>
              <a:rPr lang="en-US" sz="2400" b="0" i="0" u="none" strike="noStrike" cap="none" dirty="0">
                <a:solidFill>
                  <a:schemeClr val="dk1"/>
                </a:solidFill>
                <a:latin typeface="Arial"/>
                <a:ea typeface="Arial"/>
                <a:cs typeface="Arial"/>
                <a:sym typeface="Arial"/>
              </a:rPr>
              <a:t>Aztecs</a:t>
            </a:r>
            <a:r>
              <a:rPr lang="en-US" sz="2400" dirty="0"/>
              <a:t> believed that a </a:t>
            </a:r>
            <a:r>
              <a:rPr lang="en-US" sz="2400" b="0" i="0" u="none" strike="noStrike" cap="none" dirty="0">
                <a:solidFill>
                  <a:schemeClr val="dk1"/>
                </a:solidFill>
                <a:latin typeface="Arial"/>
                <a:ea typeface="Arial"/>
                <a:cs typeface="Arial"/>
                <a:sym typeface="Arial"/>
              </a:rPr>
              <a:t>headache</a:t>
            </a:r>
            <a:r>
              <a:rPr lang="en-US" sz="2400" dirty="0"/>
              <a:t> was caused by a </a:t>
            </a:r>
            <a:r>
              <a:rPr lang="en-US" sz="2400" b="0" i="0" u="none" strike="noStrike" cap="none" dirty="0">
                <a:solidFill>
                  <a:schemeClr val="dk1"/>
                </a:solidFill>
                <a:latin typeface="Arial"/>
                <a:ea typeface="Arial"/>
                <a:cs typeface="Arial"/>
                <a:sym typeface="Arial"/>
              </a:rPr>
              <a:t>buildup of blood inside the head.</a:t>
            </a:r>
          </a:p>
          <a:p>
            <a:pPr marL="320040" marR="0" lvl="0" indent="-320040" algn="l" rtl="0">
              <a:spcBef>
                <a:spcPts val="1800"/>
              </a:spcBef>
              <a:spcAft>
                <a:spcPts val="0"/>
              </a:spcAft>
              <a:buClr>
                <a:srgbClr val="FF6600"/>
              </a:buClr>
              <a:buSzPct val="100000"/>
              <a:buFont typeface="Wingdings" charset="2"/>
              <a:buChar char="§"/>
            </a:pPr>
            <a:r>
              <a:rPr lang="en-US" sz="2400" b="0" i="0" u="none" strike="noStrike" cap="none" dirty="0">
                <a:solidFill>
                  <a:schemeClr val="dk1"/>
                </a:solidFill>
                <a:latin typeface="Arial"/>
                <a:ea typeface="Arial"/>
                <a:cs typeface="Arial"/>
                <a:sym typeface="Arial"/>
              </a:rPr>
              <a:t>Aztec medicine pr</a:t>
            </a:r>
            <a:r>
              <a:rPr lang="en-US" sz="2400" dirty="0"/>
              <a:t>escribed </a:t>
            </a:r>
            <a:r>
              <a:rPr lang="en-US" sz="2400" b="0" i="0" u="none" strike="noStrike" cap="none" dirty="0">
                <a:solidFill>
                  <a:schemeClr val="dk1"/>
                </a:solidFill>
                <a:latin typeface="Arial"/>
                <a:ea typeface="Arial"/>
                <a:cs typeface="Arial"/>
                <a:sym typeface="Arial"/>
              </a:rPr>
              <a:t>nasal bleeding, wh</a:t>
            </a:r>
            <a:r>
              <a:rPr lang="en-US" sz="2400" dirty="0"/>
              <a:t>ich was believed to release</a:t>
            </a:r>
            <a:r>
              <a:rPr lang="en-US" sz="2400" b="0" i="0" u="none" strike="noStrike" cap="none" dirty="0">
                <a:solidFill>
                  <a:schemeClr val="dk1"/>
                </a:solidFill>
                <a:latin typeface="Arial"/>
                <a:ea typeface="Arial"/>
                <a:cs typeface="Arial"/>
                <a:sym typeface="Arial"/>
              </a:rPr>
              <a:t> the feeling of pressure allegedly caused by excess blood in the head, </a:t>
            </a:r>
            <a:r>
              <a:rPr lang="en-US" sz="2400" b="0" i="0" u="none" strike="noStrike" cap="none" dirty="0" err="1">
                <a:solidFill>
                  <a:schemeClr val="dk1"/>
                </a:solidFill>
                <a:latin typeface="Arial"/>
                <a:ea typeface="Arial"/>
                <a:cs typeface="Arial"/>
                <a:sym typeface="Arial"/>
              </a:rPr>
              <a:t>emically</a:t>
            </a:r>
            <a:r>
              <a:rPr lang="en-US" sz="2400" b="0" i="0" u="none" strike="noStrike" cap="none" dirty="0">
                <a:solidFill>
                  <a:schemeClr val="dk1"/>
                </a:solidFill>
                <a:latin typeface="Arial"/>
                <a:ea typeface="Arial"/>
                <a:cs typeface="Arial"/>
                <a:sym typeface="Arial"/>
              </a:rPr>
              <a:t> effective.</a:t>
            </a:r>
          </a:p>
          <a:p>
            <a:pPr marL="320040" marR="0" lvl="0" indent="-320040" algn="l" rtl="0">
              <a:spcBef>
                <a:spcPts val="1800"/>
              </a:spcBef>
              <a:spcAft>
                <a:spcPts val="0"/>
              </a:spcAft>
              <a:buClr>
                <a:srgbClr val="FF6600"/>
              </a:buClr>
              <a:buSzPct val="100000"/>
              <a:buFont typeface="Wingdings" charset="2"/>
              <a:buChar char="§"/>
            </a:pPr>
            <a:r>
              <a:rPr lang="en-US" sz="2400" b="0" i="0" u="none" strike="noStrike" cap="none" dirty="0" err="1">
                <a:solidFill>
                  <a:schemeClr val="dk1"/>
                </a:solidFill>
                <a:latin typeface="Arial"/>
                <a:ea typeface="Arial"/>
                <a:cs typeface="Arial"/>
                <a:sym typeface="Arial"/>
              </a:rPr>
              <a:t>Etically</a:t>
            </a:r>
            <a:r>
              <a:rPr lang="en-US" sz="2400" b="0" i="0" u="none" strike="noStrike" cap="none" dirty="0">
                <a:solidFill>
                  <a:schemeClr val="dk1"/>
                </a:solidFill>
                <a:latin typeface="Arial"/>
                <a:ea typeface="Arial"/>
                <a:cs typeface="Arial"/>
                <a:sym typeface="Arial"/>
              </a:rPr>
              <a:t>,</a:t>
            </a:r>
            <a:r>
              <a:rPr lang="en-US" sz="2400" dirty="0"/>
              <a:t> </a:t>
            </a:r>
            <a:r>
              <a:rPr lang="en-US" sz="2400" b="0" i="0" u="none" strike="noStrike" cap="none" dirty="0">
                <a:solidFill>
                  <a:schemeClr val="dk1"/>
                </a:solidFill>
                <a:latin typeface="Arial"/>
                <a:ea typeface="Arial"/>
                <a:cs typeface="Arial"/>
                <a:sym typeface="Arial"/>
              </a:rPr>
              <a:t>most Aztec medicines </a:t>
            </a:r>
            <a:r>
              <a:rPr lang="en-US" sz="2400" dirty="0"/>
              <a:t>are </a:t>
            </a:r>
            <a:r>
              <a:rPr lang="en-US" sz="2400" b="0" i="0" u="none" strike="noStrike" cap="none" dirty="0">
                <a:solidFill>
                  <a:schemeClr val="dk1"/>
                </a:solidFill>
                <a:latin typeface="Arial"/>
                <a:ea typeface="Arial"/>
                <a:cs typeface="Arial"/>
                <a:sym typeface="Arial"/>
              </a:rPr>
              <a:t>capable of causing nosebleeds, though most remain scientifically und</a:t>
            </a:r>
            <a:r>
              <a:rPr lang="en-US" sz="2400" dirty="0"/>
              <a:t>ocumented</a:t>
            </a:r>
            <a:r>
              <a:rPr lang="en-US" sz="2400" b="0" i="0" u="none" strike="noStrike" cap="none" dirty="0">
                <a:solidFill>
                  <a:schemeClr val="dk1"/>
                </a:solidFill>
                <a:latin typeface="Arial"/>
                <a:ea typeface="Arial"/>
                <a:cs typeface="Arial"/>
                <a:sym typeface="Arial"/>
              </a:rPr>
              <a:t> as headache </a:t>
            </a:r>
            <a:r>
              <a:rPr lang="en-US" sz="2400" b="0" i="0" u="none" strike="noStrike" cap="none" dirty="0" smtClean="0">
                <a:solidFill>
                  <a:schemeClr val="dk1"/>
                </a:solidFill>
                <a:latin typeface="Arial"/>
                <a:ea typeface="Arial"/>
                <a:cs typeface="Arial"/>
                <a:sym typeface="Arial"/>
              </a:rPr>
              <a:t>remedies</a:t>
            </a:r>
            <a:r>
              <a:rPr lang="en-US" sz="2400" b="0" i="0" u="none" strike="noStrike" cap="none" dirty="0">
                <a:solidFill>
                  <a:schemeClr val="dk1"/>
                </a:solidFill>
                <a:latin typeface="Arial"/>
                <a:ea typeface="Arial"/>
                <a:cs typeface="Arial"/>
                <a:sym typeface="Arial"/>
              </a:rPr>
              <a:t>.</a:t>
            </a:r>
          </a:p>
          <a:p>
            <a:pPr marL="320040" marR="0" lvl="0" indent="-320040" algn="l" rtl="0">
              <a:spcBef>
                <a:spcPts val="1800"/>
              </a:spcBef>
              <a:spcAft>
                <a:spcPts val="0"/>
              </a:spcAft>
              <a:buClr>
                <a:srgbClr val="FF6600"/>
              </a:buClr>
              <a:buSzPct val="25000"/>
              <a:buFont typeface="Wingdings" charset="2"/>
              <a:buChar char="§"/>
            </a:pPr>
            <a:endParaRPr sz="2400" b="0" i="0" u="none" strike="noStrike" cap="none" dirty="0">
              <a:solidFill>
                <a:schemeClr val="dk1"/>
              </a:solidFill>
              <a:latin typeface="Arial"/>
              <a:ea typeface="Arial"/>
              <a:cs typeface="Arial"/>
              <a:sym typeface="Arial"/>
            </a:endParaRPr>
          </a:p>
        </p:txBody>
      </p:sp>
      <p:sp>
        <p:nvSpPr>
          <p:cNvPr id="5" name="Shape 67"/>
          <p:cNvSpPr txBox="1">
            <a:spLocks noGrp="1"/>
          </p:cNvSpPr>
          <p:nvPr>
            <p:ph type="title"/>
          </p:nvPr>
        </p:nvSpPr>
        <p:spPr>
          <a:xfrm>
            <a:off x="402576" y="349040"/>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0" i="0" u="none" strike="noStrike" cap="none" dirty="0" smtClean="0">
                <a:solidFill>
                  <a:schemeClr val="lt1"/>
                </a:solidFill>
                <a:sym typeface="Arial Black"/>
              </a:rPr>
              <a:t>Emic vs. Etic </a:t>
            </a:r>
            <a:r>
              <a:rPr lang="en-US" sz="2000" b="0" i="0" u="none" strike="noStrike" cap="none" dirty="0" smtClean="0">
                <a:solidFill>
                  <a:schemeClr val="lt1"/>
                </a:solidFill>
                <a:latin typeface="+mn-lt"/>
                <a:sym typeface="Arial Black"/>
              </a:rPr>
              <a:t>continued</a:t>
            </a:r>
            <a:endParaRPr lang="en-US" sz="2000" dirty="0">
              <a:latin typeface="+mn-lt"/>
            </a:endParaRPr>
          </a:p>
        </p:txBody>
      </p:sp>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93"/>
        <p:cNvGrpSpPr/>
        <p:nvPr/>
      </p:nvGrpSpPr>
      <p:grpSpPr>
        <a:xfrm>
          <a:off x="0" y="0"/>
          <a:ext cx="0" cy="0"/>
          <a:chOff x="0" y="0"/>
          <a:chExt cx="0" cy="0"/>
        </a:xfrm>
      </p:grpSpPr>
      <p:sp>
        <p:nvSpPr>
          <p:cNvPr id="94" name="Shape 94"/>
          <p:cNvSpPr txBox="1">
            <a:spLocks noGrp="1"/>
          </p:cNvSpPr>
          <p:nvPr>
            <p:ph type="body" idx="1"/>
          </p:nvPr>
        </p:nvSpPr>
        <p:spPr>
          <a:xfrm>
            <a:off x="432651" y="2095096"/>
            <a:ext cx="8229600" cy="4297363"/>
          </a:xfrm>
          <a:prstGeom prst="rect">
            <a:avLst/>
          </a:prstGeom>
          <a:noFill/>
          <a:ln>
            <a:noFill/>
          </a:ln>
        </p:spPr>
        <p:txBody>
          <a:bodyPr lIns="91425" tIns="45700" rIns="91425" bIns="45700" anchor="t" anchorCtr="0">
            <a:noAutofit/>
          </a:bodyPr>
          <a:lstStyle/>
          <a:p>
            <a:pPr marR="0" lvl="0" algn="l" rtl="0">
              <a:spcBef>
                <a:spcPts val="1800"/>
              </a:spcBef>
              <a:spcAft>
                <a:spcPts val="0"/>
              </a:spcAft>
              <a:buSzPct val="100000"/>
            </a:pPr>
            <a:r>
              <a:rPr lang="en-US" sz="2400" dirty="0"/>
              <a:t>The </a:t>
            </a:r>
            <a:r>
              <a:rPr lang="en-US" sz="2400" b="0" i="0" u="none" strike="noStrike" cap="none" dirty="0">
                <a:solidFill>
                  <a:schemeClr val="dk1"/>
                </a:solidFill>
                <a:latin typeface="Arial"/>
                <a:ea typeface="Arial"/>
                <a:cs typeface="Arial"/>
                <a:sym typeface="Arial"/>
              </a:rPr>
              <a:t>Brown et al. study in 1988 aimed to “combine the emic perspective of </a:t>
            </a:r>
            <a:r>
              <a:rPr lang="en-US" sz="2400" b="0" i="0" u="none" strike="noStrike" cap="none" dirty="0" err="1">
                <a:solidFill>
                  <a:schemeClr val="dk1"/>
                </a:solidFill>
                <a:latin typeface="Arial"/>
                <a:ea typeface="Arial"/>
                <a:cs typeface="Arial"/>
                <a:sym typeface="Arial"/>
              </a:rPr>
              <a:t>ethnomedicine</a:t>
            </a:r>
            <a:r>
              <a:rPr lang="en-US" sz="2400" b="0" i="0" u="none" strike="noStrike" cap="none" dirty="0">
                <a:solidFill>
                  <a:schemeClr val="dk1"/>
                </a:solidFill>
                <a:latin typeface="Arial"/>
                <a:ea typeface="Arial"/>
                <a:cs typeface="Arial"/>
                <a:sym typeface="Arial"/>
              </a:rPr>
              <a:t> with the etic measures of bioscience</a:t>
            </a:r>
            <a:r>
              <a:rPr lang="en-US" sz="2400" dirty="0"/>
              <a:t>.” </a:t>
            </a:r>
          </a:p>
          <a:p>
            <a:pPr marL="320040" marR="0" lvl="1" indent="-320040" algn="l" rtl="0">
              <a:spcBef>
                <a:spcPts val="1200"/>
              </a:spcBef>
              <a:spcAft>
                <a:spcPts val="0"/>
              </a:spcAft>
              <a:buClr>
                <a:srgbClr val="FF6600"/>
              </a:buClr>
              <a:buSzPct val="100000"/>
              <a:buFont typeface="Wingdings" charset="2"/>
              <a:buChar char="§"/>
            </a:pPr>
            <a:r>
              <a:rPr lang="en-US" sz="2400" dirty="0" smtClean="0"/>
              <a:t>The study’s focus was to:</a:t>
            </a:r>
          </a:p>
          <a:p>
            <a:pPr marL="685800" marR="0" lvl="2" indent="-320040" algn="l" rtl="0">
              <a:spcBef>
                <a:spcPts val="600"/>
              </a:spcBef>
              <a:spcAft>
                <a:spcPts val="0"/>
              </a:spcAft>
              <a:buClr>
                <a:schemeClr val="accent5">
                  <a:lumMod val="50000"/>
                </a:schemeClr>
              </a:buClr>
              <a:buSzPct val="100000"/>
              <a:buFont typeface="Wingdings" charset="2"/>
              <a:buChar char="§"/>
            </a:pPr>
            <a:r>
              <a:rPr lang="en-US" sz="2400" dirty="0" smtClean="0"/>
              <a:t>Id</a:t>
            </a:r>
            <a:r>
              <a:rPr lang="en-US" sz="2400" b="0" i="0" u="none" strike="noStrike" cap="none" dirty="0" smtClean="0">
                <a:solidFill>
                  <a:schemeClr val="dk1"/>
                </a:solidFill>
                <a:latin typeface="Arial"/>
                <a:ea typeface="Arial"/>
                <a:cs typeface="Arial"/>
                <a:sym typeface="Arial"/>
              </a:rPr>
              <a:t>entify the health problem and </a:t>
            </a:r>
            <a:r>
              <a:rPr lang="en-US" sz="2400" dirty="0" smtClean="0"/>
              <a:t>ways in which healing methods are utilized by knowledgeable local community members. </a:t>
            </a:r>
          </a:p>
          <a:p>
            <a:pPr marL="1051560" marR="0" lvl="3" indent="-320040" algn="l" rtl="0">
              <a:spcBef>
                <a:spcPts val="600"/>
              </a:spcBef>
              <a:spcAft>
                <a:spcPts val="0"/>
              </a:spcAft>
              <a:buClr>
                <a:schemeClr val="accent5">
                  <a:lumMod val="50000"/>
                </a:schemeClr>
              </a:buClr>
              <a:buSzPct val="100000"/>
              <a:buFont typeface="Wingdings" charset="2"/>
              <a:buChar char="§"/>
            </a:pPr>
            <a:r>
              <a:rPr lang="en-US" sz="2400" dirty="0" smtClean="0"/>
              <a:t>These members might be professional healers or family members with special knowledge for using herbal medicines and other healing agents. </a:t>
            </a:r>
            <a:endParaRPr lang="en-US" sz="2400" dirty="0"/>
          </a:p>
        </p:txBody>
      </p:sp>
      <p:sp>
        <p:nvSpPr>
          <p:cNvPr id="95" name="Shape 95"/>
          <p:cNvSpPr txBox="1">
            <a:spLocks noGrp="1"/>
          </p:cNvSpPr>
          <p:nvPr>
            <p:ph type="title"/>
          </p:nvPr>
        </p:nvSpPr>
        <p:spPr>
          <a:xfrm>
            <a:off x="378030" y="280760"/>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0" i="0" u="none" strike="noStrike" cap="none" dirty="0">
                <a:solidFill>
                  <a:schemeClr val="lt1"/>
                </a:solidFill>
                <a:latin typeface="Arial Black"/>
                <a:ea typeface="Arial Black"/>
                <a:cs typeface="Arial Black"/>
                <a:sym typeface="Arial Black"/>
              </a:rPr>
              <a:t>Combining Emic and Etic Methods</a:t>
            </a:r>
          </a:p>
        </p:txBody>
      </p:sp>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361608" y="171512"/>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dirty="0"/>
              <a:t>Case </a:t>
            </a:r>
            <a:r>
              <a:rPr lang="en-US" sz="4200" dirty="0" smtClean="0"/>
              <a:t>Study:</a:t>
            </a:r>
            <a:br>
              <a:rPr lang="en-US" sz="4200" dirty="0" smtClean="0"/>
            </a:br>
            <a:r>
              <a:rPr lang="en-US" sz="4200" b="0" i="0" u="none" strike="noStrike" cap="none" dirty="0" smtClean="0">
                <a:solidFill>
                  <a:schemeClr val="lt1"/>
                </a:solidFill>
                <a:sym typeface="Arial Black"/>
              </a:rPr>
              <a:t>Ethnomedicine </a:t>
            </a:r>
            <a:r>
              <a:rPr lang="en-US" sz="4200" dirty="0"/>
              <a:t>of </a:t>
            </a:r>
            <a:r>
              <a:rPr lang="en-US" sz="4200" dirty="0" err="1"/>
              <a:t>Azande</a:t>
            </a:r>
            <a:endParaRPr lang="en-US" sz="4200" dirty="0"/>
          </a:p>
        </p:txBody>
      </p:sp>
      <p:sp>
        <p:nvSpPr>
          <p:cNvPr id="101" name="Shape 101"/>
          <p:cNvSpPr txBox="1">
            <a:spLocks noGrp="1"/>
          </p:cNvSpPr>
          <p:nvPr>
            <p:ph type="body" idx="1"/>
          </p:nvPr>
        </p:nvSpPr>
        <p:spPr>
          <a:xfrm>
            <a:off x="361607" y="2041610"/>
            <a:ext cx="8642267" cy="4119940"/>
          </a:xfrm>
          <a:prstGeom prst="rect">
            <a:avLst/>
          </a:prstGeom>
          <a:noFill/>
          <a:ln>
            <a:noFill/>
          </a:ln>
        </p:spPr>
        <p:txBody>
          <a:bodyPr lIns="91425" tIns="45700" rIns="91425" bIns="45700" anchor="t" anchorCtr="0">
            <a:noAutofit/>
          </a:bodyPr>
          <a:lstStyle/>
          <a:p>
            <a:pPr marL="320040" marR="0" lvl="0" indent="-320040" algn="l" rtl="0">
              <a:lnSpc>
                <a:spcPct val="100000"/>
              </a:lnSpc>
              <a:spcBef>
                <a:spcPts val="1200"/>
              </a:spcBef>
              <a:spcAft>
                <a:spcPts val="0"/>
              </a:spcAft>
              <a:buClr>
                <a:srgbClr val="FF6600"/>
              </a:buClr>
              <a:buSzPct val="100000"/>
              <a:buFont typeface="Wingdings" charset="2"/>
              <a:buChar char="§"/>
            </a:pPr>
            <a:r>
              <a:rPr lang="en-US" sz="1800" dirty="0"/>
              <a:t>Human African </a:t>
            </a:r>
            <a:r>
              <a:rPr lang="en-US" sz="1800" dirty="0" err="1"/>
              <a:t>Trypanosomiasis</a:t>
            </a:r>
            <a:r>
              <a:rPr lang="en-US" sz="1800" dirty="0"/>
              <a:t> (HAT) also known as African Sleeping Sickness is caused by the tsetse fly.</a:t>
            </a:r>
          </a:p>
          <a:p>
            <a:pPr marL="320040" lvl="0" indent="-320040" rtl="0">
              <a:lnSpc>
                <a:spcPct val="100000"/>
              </a:lnSpc>
              <a:spcBef>
                <a:spcPts val="1200"/>
              </a:spcBef>
              <a:buClr>
                <a:srgbClr val="FF6600"/>
              </a:buClr>
              <a:buSzPct val="100000"/>
              <a:buFont typeface="Wingdings" charset="2"/>
              <a:buChar char="§"/>
            </a:pPr>
            <a:r>
              <a:rPr lang="en-US" sz="1800" dirty="0"/>
              <a:t>The </a:t>
            </a:r>
            <a:r>
              <a:rPr lang="en-US" sz="1800" dirty="0" err="1"/>
              <a:t>Azande</a:t>
            </a:r>
            <a:r>
              <a:rPr lang="en-US" sz="1800" dirty="0"/>
              <a:t> and the </a:t>
            </a:r>
            <a:r>
              <a:rPr lang="en-US" sz="1800" dirty="0" err="1"/>
              <a:t>Babua</a:t>
            </a:r>
            <a:r>
              <a:rPr lang="en-US" sz="1800" dirty="0"/>
              <a:t> peoples, who live in the Central African Republic, connect supernatural forces to fatal illnesses. Identification of persons responsible for malevolent witchcraft requires equally powerful beneficial healers. Traditional healers discover the identity of the person responsible for witchcraft using oracles, divination, and medicine.</a:t>
            </a:r>
          </a:p>
          <a:p>
            <a:pPr marL="320040" marR="0" lvl="0" indent="-320040" algn="l" rtl="0">
              <a:lnSpc>
                <a:spcPct val="100000"/>
              </a:lnSpc>
              <a:spcBef>
                <a:spcPts val="1200"/>
              </a:spcBef>
              <a:spcAft>
                <a:spcPts val="0"/>
              </a:spcAft>
              <a:buClr>
                <a:srgbClr val="FF6600"/>
              </a:buClr>
              <a:buSzPct val="100000"/>
              <a:buFont typeface="Wingdings" charset="2"/>
              <a:buChar char="§"/>
            </a:pPr>
            <a:r>
              <a:rPr lang="en-US" sz="1800" dirty="0"/>
              <a:t>There is no cure for disease caused by witchcraft or sorcery, including symptoms of HAT</a:t>
            </a:r>
          </a:p>
          <a:p>
            <a:pPr marL="320040" marR="0" lvl="0" indent="-320040" algn="l" rtl="0">
              <a:lnSpc>
                <a:spcPct val="100000"/>
              </a:lnSpc>
              <a:spcBef>
                <a:spcPts val="1200"/>
              </a:spcBef>
              <a:spcAft>
                <a:spcPts val="0"/>
              </a:spcAft>
              <a:buClr>
                <a:srgbClr val="FF6600"/>
              </a:buClr>
              <a:buSzPct val="100000"/>
              <a:buFont typeface="Wingdings" charset="2"/>
              <a:buChar char="§"/>
            </a:pPr>
            <a:r>
              <a:rPr lang="en-US" sz="1800" dirty="0"/>
              <a:t>Other indigenous communities in Uganda rely on traditional medicine using plants with </a:t>
            </a:r>
            <a:r>
              <a:rPr lang="en-US" sz="1800" dirty="0" err="1"/>
              <a:t>antitrypanosomal</a:t>
            </a:r>
            <a:r>
              <a:rPr lang="en-US" sz="1800" dirty="0"/>
              <a:t> activity.</a:t>
            </a:r>
          </a:p>
          <a:p>
            <a:pPr marL="320040" marR="0" lvl="0" indent="-320040" algn="l" rtl="0">
              <a:lnSpc>
                <a:spcPct val="100000"/>
              </a:lnSpc>
              <a:spcBef>
                <a:spcPts val="1200"/>
              </a:spcBef>
              <a:spcAft>
                <a:spcPts val="0"/>
              </a:spcAft>
              <a:buClr>
                <a:srgbClr val="FF6600"/>
              </a:buClr>
              <a:buSzPct val="100000"/>
              <a:buFont typeface="Wingdings" charset="2"/>
              <a:buChar char="§"/>
            </a:pPr>
            <a:r>
              <a:rPr lang="en-US" sz="1800" dirty="0"/>
              <a:t>Treatment of HAT often brought native Africans into contact with Western colonials for the first time. </a:t>
            </a:r>
          </a:p>
        </p:txBody>
      </p:sp>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354780" y="157855"/>
            <a:ext cx="8229600" cy="914400"/>
          </a:xfrm>
          <a:prstGeom prst="rect">
            <a:avLst/>
          </a:prstGeom>
        </p:spPr>
        <p:txBody>
          <a:bodyPr lIns="91425" tIns="91425" rIns="91425" bIns="91425" anchor="t" anchorCtr="0">
            <a:noAutofit/>
          </a:bodyPr>
          <a:lstStyle/>
          <a:p>
            <a:pPr lvl="0">
              <a:spcBef>
                <a:spcPts val="0"/>
              </a:spcBef>
              <a:buNone/>
            </a:pPr>
            <a:r>
              <a:rPr lang="en-US" sz="4200" dirty="0" smtClean="0"/>
              <a:t>Ethnomedicine</a:t>
            </a:r>
            <a:r>
              <a:rPr lang="en-US" sz="4200" dirty="0"/>
              <a:t/>
            </a:r>
            <a:br>
              <a:rPr lang="en-US" sz="4200" dirty="0"/>
            </a:br>
            <a:r>
              <a:rPr lang="en-US" sz="4200" dirty="0" smtClean="0"/>
              <a:t>vs</a:t>
            </a:r>
            <a:r>
              <a:rPr lang="en-US" sz="4200" dirty="0"/>
              <a:t>. Biomedicine</a:t>
            </a:r>
          </a:p>
        </p:txBody>
      </p:sp>
      <p:sp>
        <p:nvSpPr>
          <p:cNvPr id="108" name="Shape 108"/>
          <p:cNvSpPr txBox="1">
            <a:spLocks noGrp="1"/>
          </p:cNvSpPr>
          <p:nvPr>
            <p:ph type="body" idx="1"/>
          </p:nvPr>
        </p:nvSpPr>
        <p:spPr>
          <a:xfrm>
            <a:off x="354780" y="1986984"/>
            <a:ext cx="8477269" cy="4772861"/>
          </a:xfrm>
          <a:prstGeom prst="rect">
            <a:avLst/>
          </a:prstGeom>
        </p:spPr>
        <p:txBody>
          <a:bodyPr lIns="91425" tIns="91425" rIns="91425" bIns="91425" anchor="t" anchorCtr="0">
            <a:noAutofit/>
          </a:bodyPr>
          <a:lstStyle/>
          <a:p>
            <a:pPr marL="320040" lvl="0" indent="-320040" rtl="0">
              <a:spcBef>
                <a:spcPts val="1200"/>
              </a:spcBef>
              <a:buClr>
                <a:srgbClr val="FF6600"/>
              </a:buClr>
              <a:buSzPct val="100000"/>
              <a:buFont typeface="Wingdings" charset="2"/>
              <a:buChar char="§"/>
            </a:pPr>
            <a:r>
              <a:rPr lang="en-US" sz="1700" dirty="0"/>
              <a:t>Early colonial doctors were disgusted by traditional medicine. </a:t>
            </a:r>
          </a:p>
          <a:p>
            <a:pPr marL="320040" lvl="0" indent="-320040" rtl="0">
              <a:spcBef>
                <a:spcPts val="1200"/>
              </a:spcBef>
              <a:buClr>
                <a:srgbClr val="FF6600"/>
              </a:buClr>
              <a:buSzPct val="100000"/>
              <a:buFont typeface="Wingdings" charset="2"/>
              <a:buChar char="§"/>
            </a:pPr>
            <a:r>
              <a:rPr lang="en-US" sz="1700" dirty="0"/>
              <a:t>Biomedical practitioners found the rituals of traditional medicine particularly hard to understand and discounted them as barbaric.</a:t>
            </a:r>
          </a:p>
          <a:p>
            <a:pPr marL="320040" lvl="0" indent="-320040" rtl="0">
              <a:spcBef>
                <a:spcPts val="1200"/>
              </a:spcBef>
              <a:buClr>
                <a:srgbClr val="FF6600"/>
              </a:buClr>
              <a:buSzPct val="100000"/>
              <a:buFont typeface="Wingdings" charset="2"/>
              <a:buChar char="§"/>
            </a:pPr>
            <a:r>
              <a:rPr lang="en-US" sz="1700" dirty="0"/>
              <a:t>Reluctance of biomedical practitioners to accept traditional medicine was matched by the reluctance of African people to accept biomedicine, linked to colonial tensions.</a:t>
            </a:r>
          </a:p>
          <a:p>
            <a:pPr marL="320040" lvl="0" indent="-320040" rtl="0">
              <a:spcBef>
                <a:spcPts val="1200"/>
              </a:spcBef>
              <a:buClr>
                <a:srgbClr val="FF6600"/>
              </a:buClr>
              <a:buSzPct val="100000"/>
              <a:buFont typeface="Wingdings" charset="2"/>
              <a:buChar char="§"/>
            </a:pPr>
            <a:r>
              <a:rPr lang="en-US" sz="1700" dirty="0"/>
              <a:t>Features of biomedicine that alarmed traditional practitioners:</a:t>
            </a:r>
          </a:p>
          <a:p>
            <a:pPr marL="685800" lvl="1" indent="-320040" rtl="0">
              <a:buClr>
                <a:schemeClr val="accent5">
                  <a:lumMod val="50000"/>
                </a:schemeClr>
              </a:buClr>
              <a:buSzPct val="100000"/>
              <a:buFont typeface="Wingdings" charset="2"/>
              <a:buChar char="§"/>
            </a:pPr>
            <a:r>
              <a:rPr lang="en-US" sz="1700" dirty="0"/>
              <a:t>The physical examination (power relationship issues);</a:t>
            </a:r>
          </a:p>
          <a:p>
            <a:pPr marL="685800" lvl="1" indent="-320040" rtl="0">
              <a:buClr>
                <a:schemeClr val="accent5">
                  <a:lumMod val="50000"/>
                </a:schemeClr>
              </a:buClr>
              <a:buSzPct val="100000"/>
              <a:buFont typeface="Wingdings" charset="2"/>
              <a:buChar char="§"/>
            </a:pPr>
            <a:r>
              <a:rPr lang="en-US" sz="1700" dirty="0"/>
              <a:t>government  quarantine of suspected victims; </a:t>
            </a:r>
          </a:p>
          <a:p>
            <a:pPr marL="685800" lvl="1" indent="-320040" rtl="0">
              <a:buClr>
                <a:schemeClr val="accent5">
                  <a:lumMod val="50000"/>
                </a:schemeClr>
              </a:buClr>
              <a:buSzPct val="100000"/>
              <a:buFont typeface="Wingdings" charset="2"/>
              <a:buChar char="§"/>
            </a:pPr>
            <a:r>
              <a:rPr lang="en-US" sz="1700" dirty="0"/>
              <a:t>the medicines. </a:t>
            </a:r>
          </a:p>
          <a:p>
            <a:pPr marL="320040" lvl="0" indent="-320040" rtl="0">
              <a:spcBef>
                <a:spcPts val="600"/>
              </a:spcBef>
              <a:buClr>
                <a:srgbClr val="FF6600"/>
              </a:buClr>
              <a:buSzPct val="100000"/>
              <a:buFont typeface="Wingdings" charset="2"/>
              <a:buChar char="§"/>
            </a:pPr>
            <a:r>
              <a:rPr lang="en-US" sz="1700" dirty="0"/>
              <a:t>colonial presence exacerbated the HAT incidence rate and established the conditions for endemic disease by: </a:t>
            </a:r>
          </a:p>
          <a:p>
            <a:pPr marL="685800" lvl="1" indent="-320040" rtl="0">
              <a:buClr>
                <a:schemeClr val="accent5">
                  <a:lumMod val="50000"/>
                </a:schemeClr>
              </a:buClr>
              <a:buSzPct val="100000"/>
              <a:buFont typeface="Wingdings" charset="2"/>
              <a:buChar char="§"/>
            </a:pPr>
            <a:r>
              <a:rPr lang="en-US" sz="1700" dirty="0"/>
              <a:t>disruption of tsetse fly habitat,</a:t>
            </a:r>
          </a:p>
          <a:p>
            <a:pPr marL="685800" lvl="1" indent="-320040" rtl="0">
              <a:buClr>
                <a:schemeClr val="accent5">
                  <a:lumMod val="50000"/>
                </a:schemeClr>
              </a:buClr>
              <a:buSzPct val="100000"/>
              <a:buFont typeface="Wingdings" charset="2"/>
              <a:buChar char="§"/>
            </a:pPr>
            <a:r>
              <a:rPr lang="en-US" sz="1700" dirty="0" smtClean="0"/>
              <a:t>concentration </a:t>
            </a:r>
            <a:r>
              <a:rPr lang="en-US" sz="1700" dirty="0"/>
              <a:t>of population for economic exploitation</a:t>
            </a:r>
          </a:p>
        </p:txBody>
      </p:sp>
    </p:spTree>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354528" y="203470"/>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0" i="0" u="none" strike="noStrike" cap="none" dirty="0" smtClean="0">
                <a:solidFill>
                  <a:schemeClr val="lt1"/>
                </a:solidFill>
                <a:latin typeface="Arial Black"/>
                <a:ea typeface="Arial Black"/>
                <a:cs typeface="Arial Black"/>
                <a:sym typeface="Arial Black"/>
              </a:rPr>
              <a:t>Ethnomedicine</a:t>
            </a:r>
            <a:r>
              <a:rPr lang="en-US" sz="4200" dirty="0"/>
              <a:t/>
            </a:r>
            <a:br>
              <a:rPr lang="en-US" sz="4200" dirty="0"/>
            </a:br>
            <a:r>
              <a:rPr lang="en-US" sz="4200" b="0" i="0" u="none" strike="noStrike" cap="none" dirty="0" smtClean="0">
                <a:solidFill>
                  <a:schemeClr val="lt1"/>
                </a:solidFill>
                <a:latin typeface="Arial Black"/>
                <a:ea typeface="Arial Black"/>
                <a:cs typeface="Arial Black"/>
                <a:sym typeface="Arial Black"/>
              </a:rPr>
              <a:t>and </a:t>
            </a:r>
            <a:r>
              <a:rPr lang="en-US" sz="4200" b="0" i="0" u="none" strike="noStrike" cap="none" dirty="0">
                <a:solidFill>
                  <a:schemeClr val="lt1"/>
                </a:solidFill>
                <a:latin typeface="Arial Black"/>
                <a:ea typeface="Arial Black"/>
                <a:cs typeface="Arial Black"/>
                <a:sym typeface="Arial Black"/>
              </a:rPr>
              <a:t>Globalization</a:t>
            </a:r>
          </a:p>
        </p:txBody>
      </p:sp>
      <p:sp>
        <p:nvSpPr>
          <p:cNvPr id="114" name="Shape 114"/>
          <p:cNvSpPr txBox="1">
            <a:spLocks noGrp="1"/>
          </p:cNvSpPr>
          <p:nvPr>
            <p:ph type="body" idx="1"/>
          </p:nvPr>
        </p:nvSpPr>
        <p:spPr>
          <a:xfrm>
            <a:off x="368436" y="2082578"/>
            <a:ext cx="8229600" cy="4315377"/>
          </a:xfrm>
          <a:prstGeom prst="rect">
            <a:avLst/>
          </a:prstGeom>
          <a:noFill/>
          <a:ln>
            <a:noFill/>
          </a:ln>
        </p:spPr>
        <p:txBody>
          <a:bodyPr lIns="91425" tIns="45700" rIns="91425" bIns="45700" anchor="t" anchorCtr="0">
            <a:noAutofit/>
          </a:bodyPr>
          <a:lstStyle/>
          <a:p>
            <a:pPr marR="0" lvl="0" algn="l" rtl="0">
              <a:spcBef>
                <a:spcPts val="0"/>
              </a:spcBef>
              <a:spcAft>
                <a:spcPts val="0"/>
              </a:spcAft>
              <a:buSzPct val="100000"/>
            </a:pPr>
            <a:r>
              <a:rPr lang="en-US" sz="2200" b="1" dirty="0"/>
              <a:t>The d</a:t>
            </a:r>
            <a:r>
              <a:rPr lang="en-US" sz="2200" b="1" i="0" u="none" strike="noStrike" cap="none" dirty="0">
                <a:solidFill>
                  <a:schemeClr val="dk1"/>
                </a:solidFill>
                <a:sym typeface="Arial"/>
              </a:rPr>
              <a:t>ifferences </a:t>
            </a:r>
            <a:r>
              <a:rPr lang="en-US" sz="2200" b="1" dirty="0"/>
              <a:t>among</a:t>
            </a:r>
            <a:r>
              <a:rPr lang="en-US" sz="2200" b="1" i="0" u="none" strike="noStrike" cap="none" dirty="0">
                <a:solidFill>
                  <a:schemeClr val="dk1"/>
                </a:solidFill>
                <a:sym typeface="Arial"/>
              </a:rPr>
              <a:t> groups’ medical thinking becomes problematic when:  </a:t>
            </a:r>
          </a:p>
          <a:p>
            <a:pPr marL="320040" marR="0" lvl="1" indent="-320040" algn="l" rtl="0">
              <a:spcBef>
                <a:spcPts val="600"/>
              </a:spcBef>
              <a:spcAft>
                <a:spcPts val="0"/>
              </a:spcAft>
              <a:buClr>
                <a:srgbClr val="FF6600"/>
              </a:buClr>
              <a:buSzPct val="100000"/>
              <a:buFont typeface="Wingdings" charset="2"/>
              <a:buChar char="§"/>
            </a:pPr>
            <a:r>
              <a:rPr lang="en-US" sz="2200" b="0" i="0" u="none" strike="noStrike" cap="none" dirty="0">
                <a:solidFill>
                  <a:schemeClr val="dk1"/>
                </a:solidFill>
                <a:sym typeface="Arial"/>
              </a:rPr>
              <a:t>people from </a:t>
            </a:r>
            <a:r>
              <a:rPr lang="en-US" sz="2200" dirty="0"/>
              <a:t>small, tightly knit social groups </a:t>
            </a:r>
            <a:r>
              <a:rPr lang="en-US" sz="2200" b="0" i="0" u="none" strike="noStrike" cap="none" dirty="0">
                <a:solidFill>
                  <a:schemeClr val="dk1"/>
                </a:solidFill>
                <a:sym typeface="Arial"/>
              </a:rPr>
              <a:t>migrate to </a:t>
            </a:r>
            <a:r>
              <a:rPr lang="en-US" sz="2200" dirty="0"/>
              <a:t>cosmopolitan urban</a:t>
            </a:r>
            <a:r>
              <a:rPr lang="en-US" sz="2200" b="0" i="0" u="none" strike="noStrike" cap="none" dirty="0">
                <a:solidFill>
                  <a:schemeClr val="dk1"/>
                </a:solidFill>
                <a:sym typeface="Arial"/>
              </a:rPr>
              <a:t> areas where biomedicine </a:t>
            </a:r>
            <a:r>
              <a:rPr lang="en-US" sz="2200" dirty="0"/>
              <a:t>is the dominant medical system.</a:t>
            </a:r>
          </a:p>
          <a:p>
            <a:pPr marL="320040" marR="0" lvl="1" indent="-320040" algn="l" rtl="0">
              <a:spcBef>
                <a:spcPts val="600"/>
              </a:spcBef>
              <a:spcAft>
                <a:spcPts val="0"/>
              </a:spcAft>
              <a:buClr>
                <a:srgbClr val="FF6600"/>
              </a:buClr>
              <a:buSzPct val="100000"/>
              <a:buFont typeface="Wingdings" charset="2"/>
              <a:buChar char="§"/>
            </a:pPr>
            <a:r>
              <a:rPr lang="en-US" sz="2200" dirty="0"/>
              <a:t>Infectious disease </a:t>
            </a:r>
            <a:r>
              <a:rPr lang="en-US" sz="2200" b="0" i="0" u="none" strike="noStrike" cap="none" dirty="0">
                <a:solidFill>
                  <a:schemeClr val="dk1"/>
                </a:solidFill>
                <a:sym typeface="Arial"/>
              </a:rPr>
              <a:t>spreads to societies that have not experienced the</a:t>
            </a:r>
            <a:r>
              <a:rPr lang="en-US" sz="2200" dirty="0"/>
              <a:t>m </a:t>
            </a:r>
            <a:r>
              <a:rPr lang="en-US" sz="2200" b="0" i="0" u="none" strike="noStrike" cap="none" dirty="0">
                <a:solidFill>
                  <a:schemeClr val="dk1"/>
                </a:solidFill>
                <a:sym typeface="Arial"/>
              </a:rPr>
              <a:t>before.</a:t>
            </a:r>
          </a:p>
          <a:p>
            <a:pPr marL="320040" marR="0" lvl="1" indent="-320040" algn="l" rtl="0">
              <a:spcBef>
                <a:spcPts val="600"/>
              </a:spcBef>
              <a:spcAft>
                <a:spcPts val="0"/>
              </a:spcAft>
              <a:buClr>
                <a:srgbClr val="FF6600"/>
              </a:buClr>
              <a:buSzPct val="100000"/>
              <a:buFont typeface="Wingdings" charset="2"/>
              <a:buChar char="§"/>
            </a:pPr>
            <a:r>
              <a:rPr lang="en-US" sz="2200" dirty="0"/>
              <a:t>No explanatory model and often no natural immunity causes a crisis event.</a:t>
            </a:r>
          </a:p>
          <a:p>
            <a:pPr marL="320040" marR="0" lvl="1" indent="-320040" algn="l" rtl="0">
              <a:spcBef>
                <a:spcPts val="600"/>
              </a:spcBef>
              <a:spcAft>
                <a:spcPts val="0"/>
              </a:spcAft>
              <a:buClr>
                <a:srgbClr val="FF6600"/>
              </a:buClr>
              <a:buSzPct val="100000"/>
              <a:buFont typeface="Wingdings" charset="2"/>
              <a:buChar char="§"/>
            </a:pPr>
            <a:r>
              <a:rPr lang="en-US" sz="2200" b="0" i="0" u="none" strike="noStrike" cap="none" dirty="0">
                <a:solidFill>
                  <a:schemeClr val="dk1"/>
                </a:solidFill>
                <a:sym typeface="Arial"/>
              </a:rPr>
              <a:t>Western medicine makes inroads to areas </a:t>
            </a:r>
            <a:r>
              <a:rPr lang="en-US" sz="2200" dirty="0"/>
              <a:t>where</a:t>
            </a:r>
            <a:r>
              <a:rPr lang="en-US" sz="2200" b="0" i="0" u="none" strike="noStrike" cap="none" dirty="0">
                <a:solidFill>
                  <a:schemeClr val="dk1"/>
                </a:solidFill>
                <a:sym typeface="Arial"/>
              </a:rPr>
              <a:t> biomedical traditions are new, foreign, and in some cases, suspect.</a:t>
            </a:r>
          </a:p>
          <a:p>
            <a:pPr marL="320040" marR="0" lvl="0" indent="-320040" algn="l" rtl="0">
              <a:spcBef>
                <a:spcPts val="600"/>
              </a:spcBef>
              <a:spcAft>
                <a:spcPts val="0"/>
              </a:spcAft>
              <a:buClr>
                <a:srgbClr val="FF6600"/>
              </a:buClr>
              <a:buSzPct val="25000"/>
              <a:buFont typeface="Wingdings" charset="2"/>
              <a:buChar char="§"/>
            </a:pPr>
            <a:endParaRPr sz="2200" b="0" i="0" u="none" strike="noStrike" cap="none" dirty="0">
              <a:solidFill>
                <a:schemeClr val="dk1"/>
              </a:solidFill>
              <a:sym typeface="Arial"/>
            </a:endParaRPr>
          </a:p>
        </p:txBody>
      </p:sp>
    </p:spTree>
  </p:cSld>
  <p:clrMapOvr>
    <a:masterClrMapping/>
  </p:clrMapOvr>
  <p:transition xmlns:p14="http://schemas.microsoft.com/office/powerpoint/2010/main" spd="slow">
    <p:cut/>
  </p:transition>
</p:sld>
</file>

<file path=ppt/theme/theme1.xml><?xml version="1.0" encoding="utf-8"?>
<a:theme xmlns:a="http://schemas.openxmlformats.org/drawingml/2006/main" name="Countdown_to_Zero_Template-2">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1687</Words>
  <Application>Microsoft Macintosh PowerPoint</Application>
  <PresentationFormat>On-screen Show (4:3)</PresentationFormat>
  <Paragraphs>100</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Countdown_to_Zero_Template-2</vt:lpstr>
      <vt:lpstr>PowerPoint Presentation</vt:lpstr>
      <vt:lpstr>What is Ethnomedicine? </vt:lpstr>
      <vt:lpstr>What are the Goals of Ethnomedicine? </vt:lpstr>
      <vt:lpstr>Emic vs. Etic</vt:lpstr>
      <vt:lpstr>Emic vs. Etic continued</vt:lpstr>
      <vt:lpstr>Combining Emic and Etic Methods</vt:lpstr>
      <vt:lpstr>Case Study: Ethnomedicine of Azande</vt:lpstr>
      <vt:lpstr>Ethnomedicine vs. Biomedicine</vt:lpstr>
      <vt:lpstr>Ethnomedicine and Globalization</vt:lpstr>
      <vt:lpstr>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Jacklyn Lacey</cp:lastModifiedBy>
  <cp:revision>6</cp:revision>
  <dcterms:modified xsi:type="dcterms:W3CDTF">2016-10-31T19:49:37Z</dcterms:modified>
</cp:coreProperties>
</file>